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tif" ContentType="image/tif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6"/>
  </p:notesMasterIdLst>
  <p:handoutMasterIdLst>
    <p:handoutMasterId r:id="rId17"/>
  </p:handoutMasterIdLst>
  <p:sldIdLst>
    <p:sldId id="560" r:id="rId2"/>
    <p:sldId id="561" r:id="rId3"/>
    <p:sldId id="596" r:id="rId4"/>
    <p:sldId id="570" r:id="rId5"/>
    <p:sldId id="572" r:id="rId6"/>
    <p:sldId id="580" r:id="rId7"/>
    <p:sldId id="581" r:id="rId8"/>
    <p:sldId id="575" r:id="rId9"/>
    <p:sldId id="592" r:id="rId10"/>
    <p:sldId id="582" r:id="rId11"/>
    <p:sldId id="583" r:id="rId12"/>
    <p:sldId id="593" r:id="rId13"/>
    <p:sldId id="594" r:id="rId14"/>
    <p:sldId id="595" r:id="rId15"/>
  </p:sldIdLst>
  <p:sldSz cx="9144000" cy="6858000" type="screen4x3"/>
  <p:notesSz cx="7099300" cy="10234613"/>
  <p:custDataLst>
    <p:tags r:id="rId18"/>
  </p:custDataLst>
  <p:defaultTextStyle>
    <a:defPPr>
      <a:defRPr lang="de-D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-65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-65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-65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-65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-65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imes New Roman" pitchFamily="-65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imes New Roman" pitchFamily="-65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imes New Roman" pitchFamily="-65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imes New Roman" pitchFamily="-65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eta_Models" id="{6E016AF2-21C0-E849-8B86-C72A25E15F14}">
          <p14:sldIdLst>
            <p14:sldId id="560"/>
            <p14:sldId id="561"/>
            <p14:sldId id="596"/>
          </p14:sldIdLst>
        </p14:section>
        <p14:section name="B-Säulen Metamodell" id="{08BF86A9-F690-404B-9C77-24801585F9BC}">
          <p14:sldIdLst>
            <p14:sldId id="570"/>
            <p14:sldId id="572"/>
            <p14:sldId id="580"/>
            <p14:sldId id="581"/>
          </p14:sldIdLst>
        </p14:section>
        <p14:section name="CFD Metamodell" id="{062C92D3-F47A-344C-A68C-5BCEBB2DFDBB}">
          <p14:sldIdLst>
            <p14:sldId id="575"/>
            <p14:sldId id="592"/>
            <p14:sldId id="582"/>
            <p14:sldId id="583"/>
          </p14:sldIdLst>
        </p14:section>
        <p14:section name="Luftmassenstrom-Modell" id="{55D763CC-ACEA-2A46-962C-C8525B98221B}">
          <p14:sldIdLst>
            <p14:sldId id="593"/>
            <p14:sldId id="594"/>
          </p14:sldIdLst>
        </p14:section>
        <p14:section name="Klimaanlagen-Modell" id="{F35B0DB1-3CF1-7F4D-A891-4231F5E75FA8}">
          <p14:sldIdLst>
            <p14:sldId id="59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2E"/>
    <a:srgbClr val="271D84"/>
    <a:srgbClr val="9999FF"/>
    <a:srgbClr val="DA5E2E"/>
    <a:srgbClr val="FF4225"/>
    <a:srgbClr val="CE523C"/>
    <a:srgbClr val="59FAFA"/>
    <a:srgbClr val="FFFFFF"/>
    <a:srgbClr val="CCCCCC"/>
    <a:srgbClr val="03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3" autoAdjust="0"/>
    <p:restoredTop sz="94751" autoAdjust="0"/>
  </p:normalViewPr>
  <p:slideViewPr>
    <p:cSldViewPr>
      <p:cViewPr varScale="1">
        <p:scale>
          <a:sx n="115" d="100"/>
          <a:sy n="115" d="100"/>
        </p:scale>
        <p:origin x="138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98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12" d="100"/>
          <a:sy n="112" d="100"/>
        </p:scale>
        <p:origin x="-2936" y="-104"/>
      </p:cViewPr>
      <p:guideLst>
        <p:guide orient="horz" pos="3223"/>
        <p:guide pos="2235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tags" Target="tags/tag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l" defTabSz="955675">
              <a:defRPr sz="1300">
                <a:latin typeface="Arial" pitchFamily="-109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30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4988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>
                <a:latin typeface="Arial" pitchFamily="-109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30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l" defTabSz="955675">
              <a:defRPr sz="1300">
                <a:latin typeface="Arial" pitchFamily="-109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30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0263"/>
            <a:ext cx="3074988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>
                <a:latin typeface="Arial" pitchFamily="-109" charset="0"/>
              </a:defRPr>
            </a:lvl1pPr>
          </a:lstStyle>
          <a:p>
            <a:pPr>
              <a:defRPr/>
            </a:pPr>
            <a:fld id="{D7A12BE3-9C5A-3943-9E5F-C829DAF4527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5959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l" defTabSz="955675">
              <a:defRPr sz="1300">
                <a:latin typeface="Arial" pitchFamily="-109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4988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>
                <a:latin typeface="Arial" pitchFamily="-109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6950" y="768350"/>
            <a:ext cx="5113338" cy="383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59338"/>
            <a:ext cx="5680075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l" defTabSz="955675">
              <a:defRPr sz="1300">
                <a:latin typeface="Arial" pitchFamily="-109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0263"/>
            <a:ext cx="3074988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>
                <a:latin typeface="Arial" pitchFamily="-109" charset="0"/>
              </a:defRPr>
            </a:lvl1pPr>
          </a:lstStyle>
          <a:p>
            <a:pPr>
              <a:defRPr/>
            </a:pPr>
            <a:fld id="{69F22A8E-B0B5-6742-8D75-22197ACABB3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31371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-109" charset="-128"/>
        <a:cs typeface="ＭＳ Ｐゴシック" pitchFamily="-109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-109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Swirl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flap</a:t>
            </a:r>
            <a:r>
              <a:rPr lang="de-DE" baseline="0" dirty="0" smtClean="0"/>
              <a:t> </a:t>
            </a:r>
            <a:r>
              <a:rPr lang="mr-IN" baseline="0" dirty="0" smtClean="0"/>
              <a:t>–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Drallklappe</a:t>
            </a:r>
            <a:endParaRPr lang="de-DE" baseline="0" dirty="0" smtClean="0"/>
          </a:p>
          <a:p>
            <a:r>
              <a:rPr lang="de-DE" baseline="0" dirty="0" smtClean="0"/>
              <a:t>Variable </a:t>
            </a:r>
            <a:r>
              <a:rPr lang="de-DE" baseline="0" dirty="0" err="1" smtClean="0"/>
              <a:t>intake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manifold</a:t>
            </a:r>
            <a:r>
              <a:rPr lang="de-DE" baseline="0" dirty="0" smtClean="0"/>
              <a:t> - Schaltsaugrohr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F22A8E-B0B5-6742-8D75-22197ACABB3C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9144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 smtClean="0"/>
              <a:t>Mastertitelformat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4" name="Inhaltsplatzhalter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364163"/>
          </a:xfrm>
        </p:spPr>
        <p:txBody>
          <a:bodyPr/>
          <a:lstStyle/>
          <a:p>
            <a:pPr lvl="0"/>
            <a:r>
              <a:rPr lang="en-US" noProof="0" dirty="0" err="1" smtClean="0"/>
              <a:t>Textmasterformate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 smtClean="0"/>
              <a:t>Mastertitelformat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63563"/>
          </a:xfrm>
        </p:spPr>
        <p:txBody>
          <a:bodyPr/>
          <a:lstStyle/>
          <a:p>
            <a:r>
              <a:rPr lang="en-US" noProof="0" dirty="0" err="1" smtClean="0"/>
              <a:t>Mastertitelformat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152400" y="762000"/>
            <a:ext cx="4343400" cy="5364163"/>
          </a:xfrm>
        </p:spPr>
        <p:txBody>
          <a:bodyPr/>
          <a:lstStyle/>
          <a:p>
            <a:pPr lvl="0"/>
            <a:r>
              <a:rPr lang="en-US" noProof="0" dirty="0" err="1" smtClean="0"/>
              <a:t>Textmasterformate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  <p:sp>
        <p:nvSpPr>
          <p:cNvPr id="6" name="Inhaltsplatzhalter 2"/>
          <p:cNvSpPr>
            <a:spLocks noGrp="1"/>
          </p:cNvSpPr>
          <p:nvPr>
            <p:ph idx="10"/>
          </p:nvPr>
        </p:nvSpPr>
        <p:spPr>
          <a:xfrm>
            <a:off x="4648200" y="762000"/>
            <a:ext cx="4343400" cy="5364163"/>
          </a:xfrm>
        </p:spPr>
        <p:txBody>
          <a:bodyPr/>
          <a:lstStyle/>
          <a:p>
            <a:pPr lvl="0"/>
            <a:r>
              <a:rPr lang="en-US" noProof="0" dirty="0" err="1" smtClean="0"/>
              <a:t>Textmasterformate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2400" y="685800"/>
            <a:ext cx="8763000" cy="4800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 hasCustomPrompt="1"/>
          </p:nvPr>
        </p:nvSpPr>
        <p:spPr>
          <a:xfrm>
            <a:off x="152400" y="5562600"/>
            <a:ext cx="8763000" cy="609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 marL="0" indent="0">
              <a:spcBef>
                <a:spcPts val="0"/>
              </a:spcBef>
              <a:buNone/>
              <a:defRPr sz="14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dirty="0" err="1" smtClean="0"/>
              <a:t>Textmasterformate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Ebene</a:t>
            </a:r>
            <a:r>
              <a:rPr lang="en-US" noProof="0" dirty="0" smtClean="0"/>
              <a:t> 2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 smtClean="0"/>
              <a:t>Mastertitelformat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jpg"/><Relationship Id="rId7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err="1" smtClean="0"/>
              <a:t>Titelmasterformat</a:t>
            </a:r>
            <a:r>
              <a:rPr lang="en-US" dirty="0" smtClean="0"/>
              <a:t> </a:t>
            </a:r>
            <a:r>
              <a:rPr lang="en-US" dirty="0" err="1" smtClean="0"/>
              <a:t>durch</a:t>
            </a:r>
            <a:r>
              <a:rPr lang="en-US" dirty="0" smtClean="0"/>
              <a:t> </a:t>
            </a:r>
            <a:r>
              <a:rPr lang="en-US" dirty="0" err="1" smtClean="0"/>
              <a:t>Klicken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762000"/>
            <a:ext cx="8839200" cy="536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err="1" smtClean="0"/>
              <a:t>Textmasterformate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r>
              <a:rPr lang="en-US" noProof="0" dirty="0" smtClean="0"/>
              <a:t> </a:t>
            </a:r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r>
              <a:rPr lang="en-US" noProof="0" dirty="0" smtClean="0"/>
              <a:t> </a:t>
            </a:r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  <p:sp>
        <p:nvSpPr>
          <p:cNvPr id="9220" name="Line 4"/>
          <p:cNvSpPr>
            <a:spLocks noChangeShapeType="1"/>
          </p:cNvSpPr>
          <p:nvPr userDrawn="1"/>
        </p:nvSpPr>
        <p:spPr bwMode="auto">
          <a:xfrm>
            <a:off x="0" y="6237288"/>
            <a:ext cx="91440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Times New Roman" pitchFamily="18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 userDrawn="1"/>
        </p:nvSpPr>
        <p:spPr bwMode="auto">
          <a:xfrm>
            <a:off x="5727340" y="6345324"/>
            <a:ext cx="1905000" cy="428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110000"/>
              </a:lnSpc>
              <a:spcBef>
                <a:spcPct val="10000"/>
              </a:spcBef>
              <a:defRPr/>
            </a:pPr>
            <a:r>
              <a:rPr lang="de-DE" sz="1000" dirty="0" smtClean="0">
                <a:latin typeface="Arial" pitchFamily="-109" charset="0"/>
              </a:rPr>
              <a:t>Meta-Modeling with Local Model Networks</a:t>
            </a:r>
            <a:endParaRPr lang="de-DE" sz="1000" dirty="0">
              <a:latin typeface="Arial" pitchFamily="-109" charset="0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 userDrawn="1"/>
        </p:nvSpPr>
        <p:spPr bwMode="auto">
          <a:xfrm>
            <a:off x="4114800" y="6459538"/>
            <a:ext cx="900113" cy="247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de-DE" sz="1000" dirty="0" smtClean="0">
                <a:latin typeface="Arial"/>
                <a:cs typeface="Arial"/>
              </a:rPr>
              <a:t>Page </a:t>
            </a:r>
            <a:fld id="{1D1264C2-11C9-DE43-B2BB-9DB4F797B360}" type="slidenum">
              <a:rPr lang="de-DE" sz="1000" smtClean="0">
                <a:latin typeface="Arial"/>
                <a:cs typeface="Arial"/>
              </a:rPr>
              <a:pPr algn="l">
                <a:spcBef>
                  <a:spcPct val="50000"/>
                </a:spcBef>
                <a:defRPr/>
              </a:pPr>
              <a:t>‹Nr.›</a:t>
            </a:fld>
            <a:endParaRPr lang="de-DE" sz="1000" dirty="0">
              <a:latin typeface="Arial"/>
              <a:cs typeface="Arial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 userDrawn="1"/>
        </p:nvSpPr>
        <p:spPr bwMode="auto">
          <a:xfrm>
            <a:off x="1691680" y="6417332"/>
            <a:ext cx="1764196" cy="259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lnSpc>
                <a:spcPct val="110000"/>
              </a:lnSpc>
              <a:spcBef>
                <a:spcPct val="10000"/>
              </a:spcBef>
              <a:defRPr/>
            </a:pPr>
            <a:r>
              <a:rPr lang="en-US" sz="1000" noProof="0" dirty="0" smtClean="0">
                <a:latin typeface="Arial" pitchFamily="-109" charset="0"/>
              </a:rPr>
              <a:t>19</a:t>
            </a:r>
            <a:r>
              <a:rPr lang="en-US" sz="1000" baseline="30000" noProof="0" dirty="0" smtClean="0">
                <a:latin typeface="Arial" pitchFamily="-109" charset="0"/>
              </a:rPr>
              <a:t>th</a:t>
            </a:r>
            <a:r>
              <a:rPr lang="en-US" sz="1000" noProof="0" dirty="0" smtClean="0">
                <a:latin typeface="Arial" pitchFamily="-109" charset="0"/>
              </a:rPr>
              <a:t> of February 2015</a:t>
            </a:r>
            <a:endParaRPr lang="en-US" sz="1000" noProof="0" dirty="0">
              <a:latin typeface="Arial" pitchFamily="-109" charset="0"/>
            </a:endParaRPr>
          </a:p>
        </p:txBody>
      </p:sp>
      <p:sp>
        <p:nvSpPr>
          <p:cNvPr id="10" name="Line 4"/>
          <p:cNvSpPr>
            <a:spLocks noChangeShapeType="1"/>
          </p:cNvSpPr>
          <p:nvPr userDrawn="1"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>
              <a:latin typeface="Times New Roman" pitchFamily="18" charset="0"/>
            </a:endParaRPr>
          </a:p>
        </p:txBody>
      </p:sp>
      <p:pic>
        <p:nvPicPr>
          <p:cNvPr id="11" name="Bild 10" descr="logo_uni_siegen_rgb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8" y="6381328"/>
            <a:ext cx="1109143" cy="316228"/>
          </a:xfrm>
          <a:prstGeom prst="rect">
            <a:avLst/>
          </a:prstGeom>
        </p:spPr>
      </p:pic>
      <p:pic>
        <p:nvPicPr>
          <p:cNvPr id="2" name="Bild 1" descr="ACM Logo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388" y="6309320"/>
            <a:ext cx="1029541" cy="4812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1" r:id="rId2"/>
    <p:sldLayoutId id="2147483653" r:id="rId3"/>
    <p:sldLayoutId id="2147483652" r:id="rId4"/>
  </p:sldLayoutIdLst>
  <p:txStyles>
    <p:titleStyle>
      <a:lvl1pPr algn="ctr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defRPr sz="2400" b="1">
          <a:solidFill>
            <a:schemeClr val="accent2"/>
          </a:solidFill>
          <a:latin typeface="Arial"/>
          <a:ea typeface="ＭＳ Ｐゴシック" pitchFamily="-109" charset="-128"/>
          <a:cs typeface="Arial"/>
        </a:defRPr>
      </a:lvl1pPr>
      <a:lvl2pPr algn="ctr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defRPr sz="2400" b="1">
          <a:solidFill>
            <a:schemeClr val="accent2"/>
          </a:solidFill>
          <a:latin typeface="Arial" pitchFamily="-109" charset="0"/>
          <a:ea typeface="ＭＳ Ｐゴシック" pitchFamily="-109" charset="-128"/>
        </a:defRPr>
      </a:lvl2pPr>
      <a:lvl3pPr algn="ctr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defRPr sz="2400" b="1">
          <a:solidFill>
            <a:schemeClr val="accent2"/>
          </a:solidFill>
          <a:latin typeface="Arial" pitchFamily="-109" charset="0"/>
          <a:ea typeface="ＭＳ Ｐゴシック" pitchFamily="-109" charset="-128"/>
        </a:defRPr>
      </a:lvl3pPr>
      <a:lvl4pPr algn="ctr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defRPr sz="2400" b="1">
          <a:solidFill>
            <a:schemeClr val="accent2"/>
          </a:solidFill>
          <a:latin typeface="Arial" pitchFamily="-109" charset="0"/>
          <a:ea typeface="ＭＳ Ｐゴシック" pitchFamily="-109" charset="-128"/>
        </a:defRPr>
      </a:lvl4pPr>
      <a:lvl5pPr algn="ctr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defRPr sz="2400" b="1">
          <a:solidFill>
            <a:schemeClr val="accent2"/>
          </a:solidFill>
          <a:latin typeface="Arial" pitchFamily="-109" charset="0"/>
          <a:ea typeface="ＭＳ Ｐゴシック" pitchFamily="-109" charset="-128"/>
        </a:defRPr>
      </a:lvl5pPr>
      <a:lvl6pPr marL="457200" algn="ctr" rtl="0" fontAlgn="base">
        <a:lnSpc>
          <a:spcPct val="110000"/>
        </a:lnSpc>
        <a:spcBef>
          <a:spcPct val="30000"/>
        </a:spcBef>
        <a:spcAft>
          <a:spcPct val="0"/>
        </a:spcAft>
        <a:defRPr sz="2400" b="1">
          <a:solidFill>
            <a:schemeClr val="accent2"/>
          </a:solidFill>
          <a:latin typeface="Times New Roman" pitchFamily="18" charset="0"/>
        </a:defRPr>
      </a:lvl6pPr>
      <a:lvl7pPr marL="914400" algn="ctr" rtl="0" fontAlgn="base">
        <a:lnSpc>
          <a:spcPct val="110000"/>
        </a:lnSpc>
        <a:spcBef>
          <a:spcPct val="30000"/>
        </a:spcBef>
        <a:spcAft>
          <a:spcPct val="0"/>
        </a:spcAft>
        <a:defRPr sz="2400" b="1">
          <a:solidFill>
            <a:schemeClr val="accent2"/>
          </a:solidFill>
          <a:latin typeface="Times New Roman" pitchFamily="18" charset="0"/>
        </a:defRPr>
      </a:lvl7pPr>
      <a:lvl8pPr marL="1371600" algn="ctr" rtl="0" fontAlgn="base">
        <a:lnSpc>
          <a:spcPct val="110000"/>
        </a:lnSpc>
        <a:spcBef>
          <a:spcPct val="30000"/>
        </a:spcBef>
        <a:spcAft>
          <a:spcPct val="0"/>
        </a:spcAft>
        <a:defRPr sz="2400" b="1">
          <a:solidFill>
            <a:schemeClr val="accent2"/>
          </a:solidFill>
          <a:latin typeface="Times New Roman" pitchFamily="18" charset="0"/>
        </a:defRPr>
      </a:lvl8pPr>
      <a:lvl9pPr marL="1828800" algn="ctr" rtl="0" fontAlgn="base">
        <a:lnSpc>
          <a:spcPct val="110000"/>
        </a:lnSpc>
        <a:spcBef>
          <a:spcPct val="30000"/>
        </a:spcBef>
        <a:spcAft>
          <a:spcPct val="0"/>
        </a:spcAft>
        <a:defRPr sz="2400" b="1">
          <a:solidFill>
            <a:schemeClr val="accent2"/>
          </a:solidFill>
          <a:latin typeface="Times New Roman" pitchFamily="18" charset="0"/>
        </a:defRPr>
      </a:lvl9pPr>
    </p:titleStyle>
    <p:bodyStyle>
      <a:lvl1pPr marL="0" indent="0" algn="l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defRPr sz="1800" b="1">
          <a:solidFill>
            <a:srgbClr val="333399"/>
          </a:solidFill>
          <a:latin typeface="Arial"/>
          <a:ea typeface="ＭＳ Ｐゴシック" pitchFamily="-109" charset="-128"/>
          <a:cs typeface="Arial"/>
        </a:defRPr>
      </a:lvl1pPr>
      <a:lvl2pPr marL="0" indent="0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defRPr sz="1600" baseline="0">
          <a:solidFill>
            <a:schemeClr val="tx1"/>
          </a:solidFill>
          <a:latin typeface="Arial"/>
          <a:ea typeface="ＭＳ Ｐゴシック" pitchFamily="-109" charset="-128"/>
          <a:cs typeface="Arial"/>
        </a:defRPr>
      </a:lvl2pPr>
      <a:lvl3pPr marL="216000" indent="-180000" algn="l" rtl="0" eaLnBrk="0" fontAlgn="base" hangingPunct="0">
        <a:lnSpc>
          <a:spcPct val="100000"/>
        </a:lnSpc>
        <a:spcBef>
          <a:spcPct val="30000"/>
        </a:spcBef>
        <a:spcAft>
          <a:spcPct val="0"/>
        </a:spcAft>
        <a:buSzPct val="100000"/>
        <a:buFont typeface="Arial" pitchFamily="-65" charset="0"/>
        <a:buChar char="•"/>
        <a:defRPr sz="1600">
          <a:solidFill>
            <a:schemeClr val="tx1"/>
          </a:solidFill>
          <a:latin typeface="Arial"/>
          <a:ea typeface="ＭＳ Ｐゴシック" pitchFamily="-109" charset="-128"/>
          <a:cs typeface="Arial"/>
        </a:defRPr>
      </a:lvl3pPr>
      <a:lvl4pPr marL="216000" indent="-216000" algn="l" rtl="0" eaLnBrk="0" fontAlgn="base" hangingPunct="0">
        <a:lnSpc>
          <a:spcPct val="100000"/>
        </a:lnSpc>
        <a:spcBef>
          <a:spcPts val="576"/>
        </a:spcBef>
        <a:spcAft>
          <a:spcPct val="0"/>
        </a:spcAft>
        <a:buFont typeface="Times New Roman" pitchFamily="-65" charset="0"/>
        <a:buAutoNum type="arabicPeriod"/>
        <a:defRPr sz="1600" baseline="0">
          <a:solidFill>
            <a:schemeClr val="tx1"/>
          </a:solidFill>
          <a:latin typeface="Arial"/>
          <a:ea typeface="ＭＳ Ｐゴシック" pitchFamily="-109" charset="-128"/>
          <a:cs typeface="Arial"/>
        </a:defRPr>
      </a:lvl4pPr>
      <a:lvl5pPr marL="432000" indent="-216000" algn="l" rtl="0" eaLnBrk="0" fontAlgn="base" hangingPunct="0">
        <a:lnSpc>
          <a:spcPct val="100000"/>
        </a:lnSpc>
        <a:spcBef>
          <a:spcPct val="30000"/>
        </a:spcBef>
        <a:spcAft>
          <a:spcPct val="0"/>
        </a:spcAft>
        <a:buFont typeface="Symbol" pitchFamily="-65" charset="2"/>
        <a:buChar char="-"/>
        <a:defRPr sz="1600" baseline="0">
          <a:solidFill>
            <a:schemeClr val="tx1"/>
          </a:solidFill>
          <a:latin typeface="Arial"/>
          <a:ea typeface="ＭＳ Ｐゴシック" pitchFamily="-109" charset="-128"/>
          <a:cs typeface="Arial"/>
        </a:defRPr>
      </a:lvl5pPr>
      <a:lvl6pPr marL="2628900" indent="-342900" algn="l" rtl="0" fontAlgn="base">
        <a:lnSpc>
          <a:spcPct val="110000"/>
        </a:lnSpc>
        <a:spcBef>
          <a:spcPct val="30000"/>
        </a:spcBef>
        <a:spcAft>
          <a:spcPct val="0"/>
        </a:spcAft>
        <a:defRPr>
          <a:solidFill>
            <a:schemeClr val="tx1"/>
          </a:solidFill>
          <a:latin typeface="+mn-lt"/>
        </a:defRPr>
      </a:lvl6pPr>
      <a:lvl7pPr marL="3086100" indent="-342900" algn="l" rtl="0" fontAlgn="base">
        <a:lnSpc>
          <a:spcPct val="110000"/>
        </a:lnSpc>
        <a:spcBef>
          <a:spcPct val="30000"/>
        </a:spcBef>
        <a:spcAft>
          <a:spcPct val="0"/>
        </a:spcAft>
        <a:defRPr>
          <a:solidFill>
            <a:schemeClr val="tx1"/>
          </a:solidFill>
          <a:latin typeface="+mn-lt"/>
        </a:defRPr>
      </a:lvl7pPr>
      <a:lvl8pPr marL="3543300" indent="-342900" algn="l" rtl="0" fontAlgn="base">
        <a:lnSpc>
          <a:spcPct val="110000"/>
        </a:lnSpc>
        <a:spcBef>
          <a:spcPct val="30000"/>
        </a:spcBef>
        <a:spcAft>
          <a:spcPct val="0"/>
        </a:spcAft>
        <a:defRPr>
          <a:solidFill>
            <a:schemeClr val="tx1"/>
          </a:solidFill>
          <a:latin typeface="+mn-lt"/>
        </a:defRPr>
      </a:lvl8pPr>
      <a:lvl9pPr marL="4000500" indent="-342900" algn="l" rtl="0" fontAlgn="base">
        <a:lnSpc>
          <a:spcPct val="110000"/>
        </a:lnSpc>
        <a:spcBef>
          <a:spcPct val="30000"/>
        </a:spcBef>
        <a:spcAft>
          <a:spcPct val="0"/>
        </a:spcAft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15.jpe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image" Target="../media/image24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4" Type="http://schemas.openxmlformats.org/officeDocument/2006/relationships/image" Target="../media/image27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Relationship Id="rId3" Type="http://schemas.openxmlformats.org/officeDocument/2006/relationships/image" Target="../media/image2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t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emf"/><Relationship Id="rId3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/>
              <a:t>Technical System</a:t>
            </a:r>
            <a:endParaRPr lang="en-US" dirty="0" smtClean="0">
              <a:latin typeface="Arial" pitchFamily="-65" charset="0"/>
              <a:ea typeface="ＭＳ Ｐゴシック" pitchFamily="-65" charset="-128"/>
            </a:endParaRPr>
          </a:p>
        </p:txBody>
      </p:sp>
      <p:pic>
        <p:nvPicPr>
          <p:cNvPr id="5" name="Bild 4" descr="engine_system_signalFlow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381000"/>
            <a:ext cx="8636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81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/>
              <a:t>Centrifugal Fan Metamodel Generation</a:t>
            </a:r>
            <a:endParaRPr lang="en-US" dirty="0" smtClean="0"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5" name="Pfeil nach unten 14"/>
          <p:cNvSpPr/>
          <p:nvPr/>
        </p:nvSpPr>
        <p:spPr>
          <a:xfrm>
            <a:off x="1693374" y="2456892"/>
            <a:ext cx="326931" cy="23539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/>
          <p:cNvSpPr txBox="1">
            <a:spLocks noChangeAspect="1"/>
          </p:cNvSpPr>
          <p:nvPr/>
        </p:nvSpPr>
        <p:spPr>
          <a:xfrm>
            <a:off x="3066485" y="5867172"/>
            <a:ext cx="273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latin typeface="Arial" pitchFamily="34" charset="0"/>
                <a:cs typeface="Arial" pitchFamily="34" charset="0"/>
              </a:rPr>
              <a:t>Local Model Network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Grafik 47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575" y="4559447"/>
            <a:ext cx="1760951" cy="1324065"/>
          </a:xfrm>
          <a:prstGeom prst="rect">
            <a:avLst/>
          </a:prstGeom>
        </p:spPr>
      </p:pic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6270591" y="5091069"/>
            <a:ext cx="1634474" cy="849926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de-DE" dirty="0" smtClean="0">
                <a:latin typeface="Arial" pitchFamily="34" charset="0"/>
                <a:cs typeface="Arial" pitchFamily="34" charset="0"/>
              </a:rPr>
              <a:t>Results</a:t>
            </a:r>
            <a:endParaRPr kumimoji="0" lang="de-DE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974126" y="5090975"/>
            <a:ext cx="1634655" cy="850021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Design Parameter</a:t>
            </a:r>
            <a:endParaRPr lang="de-D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Pfeil nach unten 40"/>
          <p:cNvSpPr/>
          <p:nvPr/>
        </p:nvSpPr>
        <p:spPr>
          <a:xfrm>
            <a:off x="6858885" y="4437112"/>
            <a:ext cx="326931" cy="4577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Pfeil nach unten 41"/>
          <p:cNvSpPr/>
          <p:nvPr/>
        </p:nvSpPr>
        <p:spPr>
          <a:xfrm rot="16200000">
            <a:off x="3001099" y="5287133"/>
            <a:ext cx="326931" cy="4577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Pfeil nach unten 42"/>
          <p:cNvSpPr/>
          <p:nvPr/>
        </p:nvSpPr>
        <p:spPr>
          <a:xfrm rot="5400000">
            <a:off x="5551161" y="5287133"/>
            <a:ext cx="326931" cy="4577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ung 3"/>
          <p:cNvGrpSpPr/>
          <p:nvPr/>
        </p:nvGrpSpPr>
        <p:grpSpPr>
          <a:xfrm>
            <a:off x="3066485" y="2526837"/>
            <a:ext cx="2736416" cy="1046179"/>
            <a:chOff x="3066485" y="2891097"/>
            <a:chExt cx="2736416" cy="1046179"/>
          </a:xfrm>
        </p:grpSpPr>
        <p:sp>
          <p:nvSpPr>
            <p:cNvPr id="14" name="Ellipse 73"/>
            <p:cNvSpPr/>
            <p:nvPr/>
          </p:nvSpPr>
          <p:spPr>
            <a:xfrm>
              <a:off x="3328030" y="2891097"/>
              <a:ext cx="2157745" cy="10461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Textfeld 43"/>
            <p:cNvSpPr txBox="1">
              <a:spLocks noChangeAspect="1"/>
            </p:cNvSpPr>
            <p:nvPr/>
          </p:nvSpPr>
          <p:spPr>
            <a:xfrm>
              <a:off x="3066485" y="3241527"/>
              <a:ext cx="273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 smtClean="0">
                  <a:latin typeface="Arial" pitchFamily="34" charset="0"/>
                  <a:cs typeface="Arial" pitchFamily="34" charset="0"/>
                </a:rPr>
                <a:t>Training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" name="Gruppierung 11"/>
          <p:cNvGrpSpPr/>
          <p:nvPr/>
        </p:nvGrpSpPr>
        <p:grpSpPr>
          <a:xfrm>
            <a:off x="5544108" y="2885989"/>
            <a:ext cx="3138538" cy="1515119"/>
            <a:chOff x="5544108" y="2645000"/>
            <a:chExt cx="3138538" cy="1515119"/>
          </a:xfrm>
        </p:grpSpPr>
        <p:sp>
          <p:nvSpPr>
            <p:cNvPr id="20" name="Textfeld 19"/>
            <p:cNvSpPr txBox="1"/>
            <p:nvPr/>
          </p:nvSpPr>
          <p:spPr>
            <a:xfrm>
              <a:off x="5544108" y="3821565"/>
              <a:ext cx="31385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smtClean="0">
                  <a:latin typeface="Arial" pitchFamily="34" charset="0"/>
                  <a:cs typeface="Arial" pitchFamily="34" charset="0"/>
                </a:rPr>
                <a:t>CFD Simulations</a:t>
              </a:r>
            </a:p>
          </p:txBody>
        </p:sp>
        <p:pic>
          <p:nvPicPr>
            <p:cNvPr id="7" name="Bild 6" descr="centrifugal_fan_cfd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1910" y="2645000"/>
              <a:ext cx="1276434" cy="1232610"/>
            </a:xfrm>
            <a:prstGeom prst="rect">
              <a:avLst/>
            </a:prstGeom>
          </p:spPr>
        </p:pic>
      </p:grpSp>
      <p:sp>
        <p:nvSpPr>
          <p:cNvPr id="9" name="Rechteck 8"/>
          <p:cNvSpPr/>
          <p:nvPr/>
        </p:nvSpPr>
        <p:spPr bwMode="auto">
          <a:xfrm>
            <a:off x="431540" y="692696"/>
            <a:ext cx="8352928" cy="1656184"/>
          </a:xfrm>
          <a:prstGeom prst="rect">
            <a:avLst/>
          </a:prstGeom>
          <a:solidFill>
            <a:srgbClr val="CCCCCC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30" name="Picture 11" descr="Schaufelkonstruktion_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9" t="20975" r="18881" b="25589"/>
          <a:stretch>
            <a:fillRect/>
          </a:stretch>
        </p:blipFill>
        <p:spPr bwMode="auto">
          <a:xfrm>
            <a:off x="683568" y="728840"/>
            <a:ext cx="1856865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ild 2" descr="high_volume_flow_fa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820" y="728840"/>
            <a:ext cx="1287625" cy="1260000"/>
          </a:xfrm>
          <a:prstGeom prst="rect">
            <a:avLst/>
          </a:prstGeom>
        </p:spPr>
      </p:pic>
      <p:pic>
        <p:nvPicPr>
          <p:cNvPr id="5" name="Bild 4" descr="high_pressure_fan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4" y="728840"/>
            <a:ext cx="2002136" cy="1260000"/>
          </a:xfrm>
          <a:prstGeom prst="rect">
            <a:avLst/>
          </a:prstGeom>
        </p:spPr>
      </p:pic>
      <p:pic>
        <p:nvPicPr>
          <p:cNvPr id="6" name="Bild 5" descr="extremValue_fan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252" y="728840"/>
            <a:ext cx="1812504" cy="1260000"/>
          </a:xfrm>
          <a:prstGeom prst="rect">
            <a:avLst/>
          </a:prstGeom>
        </p:spPr>
      </p:pic>
      <p:sp>
        <p:nvSpPr>
          <p:cNvPr id="45" name="Textfeld 44"/>
          <p:cNvSpPr txBox="1"/>
          <p:nvPr/>
        </p:nvSpPr>
        <p:spPr>
          <a:xfrm>
            <a:off x="2915816" y="1988840"/>
            <a:ext cx="2762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Arial" pitchFamily="34" charset="0"/>
                <a:cs typeface="Arial" pitchFamily="34" charset="0"/>
              </a:rPr>
              <a:t>Centrifugal Fan Designs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Pfeil nach unten 46"/>
          <p:cNvSpPr/>
          <p:nvPr/>
        </p:nvSpPr>
        <p:spPr>
          <a:xfrm>
            <a:off x="6840252" y="2431236"/>
            <a:ext cx="326931" cy="4577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2339752" y="3591017"/>
            <a:ext cx="4104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 algn="l">
              <a:buFont typeface="Arial"/>
              <a:buChar char="•"/>
            </a:pPr>
            <a:r>
              <a:rPr lang="de-DE" sz="1400" dirty="0" smtClean="0">
                <a:solidFill>
                  <a:srgbClr val="271D84"/>
                </a:solidFill>
                <a:latin typeface="Arial"/>
                <a:cs typeface="Arial"/>
              </a:rPr>
              <a:t>9 dimensional input space</a:t>
            </a:r>
          </a:p>
          <a:p>
            <a:pPr marL="177800" indent="-177800" algn="l">
              <a:buFont typeface="Arial"/>
              <a:buChar char="•"/>
            </a:pPr>
            <a:r>
              <a:rPr lang="de-DE" sz="1400" dirty="0" smtClean="0">
                <a:solidFill>
                  <a:srgbClr val="271D84"/>
                </a:solidFill>
                <a:latin typeface="Arial"/>
                <a:cs typeface="Arial"/>
              </a:rPr>
              <a:t>Planned ~3000 training data samples</a:t>
            </a:r>
          </a:p>
          <a:p>
            <a:pPr marL="177800" indent="-177800" algn="l">
              <a:buFont typeface="Arial"/>
              <a:buChar char="•"/>
            </a:pPr>
            <a:r>
              <a:rPr lang="de-DE" sz="1400" dirty="0" smtClean="0">
                <a:solidFill>
                  <a:srgbClr val="271D84"/>
                </a:solidFill>
                <a:latin typeface="Arial"/>
                <a:cs typeface="Arial"/>
              </a:rPr>
              <a:t>Latin hypercube distributed + active learning strategy with HILOMOTDoE</a:t>
            </a:r>
          </a:p>
        </p:txBody>
      </p:sp>
    </p:spTree>
    <p:extLst>
      <p:ext uri="{BB962C8B-B14F-4D97-AF65-F5344CB8AC3E}">
        <p14:creationId xmlns:p14="http://schemas.microsoft.com/office/powerpoint/2010/main" val="82516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Inhaltsplatzhalter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364163"/>
          </a:xfrm>
        </p:spPr>
        <p:txBody>
          <a:bodyPr/>
          <a:lstStyle/>
          <a:p>
            <a:pPr>
              <a:tabLst>
                <a:tab pos="5197475" algn="l"/>
              </a:tabLst>
            </a:pPr>
            <a:endParaRPr lang="en-US" dirty="0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/>
              <a:t>Centrifugal Fan Metamodel Application</a:t>
            </a:r>
            <a:endParaRPr lang="en-US" dirty="0" smtClean="0"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14" name="Ellipse 73"/>
          <p:cNvSpPr/>
          <p:nvPr/>
        </p:nvSpPr>
        <p:spPr>
          <a:xfrm>
            <a:off x="3328030" y="2891097"/>
            <a:ext cx="2157745" cy="1046179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Pfeil nach unten 14"/>
          <p:cNvSpPr/>
          <p:nvPr/>
        </p:nvSpPr>
        <p:spPr>
          <a:xfrm>
            <a:off x="1693374" y="2456892"/>
            <a:ext cx="326931" cy="23539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/>
          <p:cNvSpPr txBox="1">
            <a:spLocks noChangeAspect="1"/>
          </p:cNvSpPr>
          <p:nvPr/>
        </p:nvSpPr>
        <p:spPr>
          <a:xfrm>
            <a:off x="3066485" y="5867172"/>
            <a:ext cx="273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latin typeface="Arial" pitchFamily="34" charset="0"/>
                <a:cs typeface="Arial" pitchFamily="34" charset="0"/>
              </a:rPr>
              <a:t>Local Model Network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Grafik 47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575" y="4559447"/>
            <a:ext cx="1760951" cy="1324065"/>
          </a:xfrm>
          <a:prstGeom prst="rect">
            <a:avLst/>
          </a:prstGeom>
        </p:spPr>
      </p:pic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6270591" y="5091069"/>
            <a:ext cx="1634474" cy="849926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de-DE" dirty="0" err="1" smtClean="0">
                <a:latin typeface="Arial" pitchFamily="34" charset="0"/>
                <a:cs typeface="Arial" pitchFamily="34" charset="0"/>
              </a:rPr>
              <a:t>Optimization</a:t>
            </a:r>
            <a:endParaRPr kumimoji="0" lang="de-DE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974126" y="5090975"/>
            <a:ext cx="1634655" cy="850021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Design Parameter</a:t>
            </a:r>
            <a:endParaRPr lang="de-D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Pfeil nach unten 41"/>
          <p:cNvSpPr/>
          <p:nvPr/>
        </p:nvSpPr>
        <p:spPr>
          <a:xfrm rot="16200000">
            <a:off x="3001099" y="5287133"/>
            <a:ext cx="326931" cy="4577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Textfeld 43"/>
          <p:cNvSpPr txBox="1">
            <a:spLocks noChangeAspect="1"/>
          </p:cNvSpPr>
          <p:nvPr/>
        </p:nvSpPr>
        <p:spPr>
          <a:xfrm>
            <a:off x="3066485" y="3241527"/>
            <a:ext cx="273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latin typeface="Arial" pitchFamily="34" charset="0"/>
                <a:cs typeface="Arial" pitchFamily="34" charset="0"/>
              </a:rPr>
              <a:t>Application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uppierung 9"/>
          <p:cNvGrpSpPr/>
          <p:nvPr/>
        </p:nvGrpSpPr>
        <p:grpSpPr>
          <a:xfrm>
            <a:off x="431540" y="692696"/>
            <a:ext cx="8352928" cy="1665476"/>
            <a:chOff x="575556" y="692696"/>
            <a:chExt cx="8352928" cy="1665476"/>
          </a:xfrm>
        </p:grpSpPr>
        <p:sp>
          <p:nvSpPr>
            <p:cNvPr id="9" name="Rechteck 8"/>
            <p:cNvSpPr/>
            <p:nvPr/>
          </p:nvSpPr>
          <p:spPr bwMode="auto">
            <a:xfrm>
              <a:off x="575556" y="692696"/>
              <a:ext cx="8352928" cy="1656184"/>
            </a:xfrm>
            <a:prstGeom prst="rect">
              <a:avLst/>
            </a:prstGeom>
            <a:solidFill>
              <a:srgbClr val="CCCCCC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30" name="Picture 11" descr="Schaufelkonstruktion_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20975" r="18881" b="25589"/>
            <a:stretch>
              <a:fillRect/>
            </a:stretch>
          </p:blipFill>
          <p:spPr bwMode="auto">
            <a:xfrm>
              <a:off x="827584" y="728840"/>
              <a:ext cx="1856865" cy="12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Bild 2" descr="high_volume_flow_fan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5836" y="728840"/>
              <a:ext cx="1287625" cy="1260000"/>
            </a:xfrm>
            <a:prstGeom prst="rect">
              <a:avLst/>
            </a:prstGeom>
          </p:spPr>
        </p:pic>
        <p:pic>
          <p:nvPicPr>
            <p:cNvPr id="5" name="Bild 4" descr="high_pressure_fan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2020" y="728840"/>
              <a:ext cx="2002136" cy="1260000"/>
            </a:xfrm>
            <a:prstGeom prst="rect">
              <a:avLst/>
            </a:prstGeom>
          </p:spPr>
        </p:pic>
        <p:pic>
          <p:nvPicPr>
            <p:cNvPr id="6" name="Bild 5" descr="extremValue_fan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4268" y="728840"/>
              <a:ext cx="1812504" cy="1260000"/>
            </a:xfrm>
            <a:prstGeom prst="rect">
              <a:avLst/>
            </a:prstGeom>
          </p:spPr>
        </p:pic>
        <p:sp>
          <p:nvSpPr>
            <p:cNvPr id="45" name="Textfeld 44"/>
            <p:cNvSpPr txBox="1"/>
            <p:nvPr/>
          </p:nvSpPr>
          <p:spPr>
            <a:xfrm>
              <a:off x="3059832" y="1988840"/>
              <a:ext cx="2762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latin typeface="Arial" pitchFamily="34" charset="0"/>
                  <a:cs typeface="Arial" pitchFamily="34" charset="0"/>
                </a:rPr>
                <a:t>Centrifugal Fan Designs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5" name="Pfeil nach unten 24"/>
          <p:cNvSpPr/>
          <p:nvPr/>
        </p:nvSpPr>
        <p:spPr>
          <a:xfrm rot="16200000">
            <a:off x="5551161" y="5304934"/>
            <a:ext cx="326931" cy="457704"/>
          </a:xfrm>
          <a:prstGeom prst="downArrow">
            <a:avLst/>
          </a:prstGeom>
          <a:solidFill>
            <a:srgbClr val="FF662E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Pfeil nach unten 25"/>
          <p:cNvSpPr/>
          <p:nvPr/>
        </p:nvSpPr>
        <p:spPr>
          <a:xfrm rot="10800000">
            <a:off x="6876257" y="2479252"/>
            <a:ext cx="326931" cy="23539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526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 descr="signal_flow_MAF_prediction_used_way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56992"/>
            <a:ext cx="5156200" cy="2819400"/>
          </a:xfrm>
          <a:prstGeom prst="rect">
            <a:avLst/>
          </a:prstGeom>
        </p:spPr>
      </p:pic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364163"/>
          </a:xfrm>
        </p:spPr>
        <p:txBody>
          <a:bodyPr/>
          <a:lstStyle/>
          <a:p>
            <a:r>
              <a:rPr lang="en-US" dirty="0" smtClean="0"/>
              <a:t>Prediction of Mass Air Flow (MAF)</a:t>
            </a:r>
          </a:p>
          <a:p>
            <a:pPr lvl="2"/>
            <a:r>
              <a:rPr lang="en-US" dirty="0" smtClean="0"/>
              <a:t>Needed to determine</a:t>
            </a:r>
            <a:br>
              <a:rPr lang="en-US" dirty="0" smtClean="0"/>
            </a:br>
            <a:r>
              <a:rPr lang="en-US" dirty="0" smtClean="0"/>
              <a:t>optimal amount of fuel</a:t>
            </a:r>
            <a:br>
              <a:rPr lang="en-US" dirty="0" smtClean="0"/>
            </a:br>
            <a:r>
              <a:rPr lang="en-US" dirty="0" smtClean="0"/>
              <a:t>such that </a:t>
            </a:r>
            <a:r>
              <a:rPr lang="el-GR" dirty="0" smtClean="0">
                <a:latin typeface="Symbol" charset="2"/>
                <a:cs typeface="Symbol" charset="2"/>
              </a:rPr>
              <a:t>λ</a:t>
            </a:r>
            <a:r>
              <a:rPr lang="el-GR" dirty="0" smtClean="0"/>
              <a:t> </a:t>
            </a:r>
            <a:r>
              <a:rPr lang="en-US" dirty="0" smtClean="0"/>
              <a:t>= 1</a:t>
            </a:r>
          </a:p>
          <a:p>
            <a:pPr lvl="2"/>
            <a:r>
              <a:rPr lang="en-US" dirty="0" smtClean="0"/>
              <a:t>Calculated on the engine</a:t>
            </a:r>
            <a:br>
              <a:rPr lang="en-US" dirty="0" smtClean="0"/>
            </a:br>
            <a:r>
              <a:rPr lang="en-US" dirty="0" smtClean="0"/>
              <a:t>control unit (ECU)</a:t>
            </a:r>
          </a:p>
          <a:p>
            <a:pPr lvl="2"/>
            <a:endParaRPr lang="en-US" dirty="0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>
                <a:latin typeface="Arial" pitchFamily="-65" charset="0"/>
                <a:ea typeface="ＭＳ Ｐゴシック" pitchFamily="-65" charset="-128"/>
              </a:rPr>
              <a:t>Mass Air Flow (MAF) Prediction</a:t>
            </a:r>
          </a:p>
        </p:txBody>
      </p:sp>
      <p:pic>
        <p:nvPicPr>
          <p:cNvPr id="4" name="Bild 3" descr="intake_manifold_model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96" y="980728"/>
            <a:ext cx="5778500" cy="251460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5616116" y="3917955"/>
            <a:ext cx="35283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tabLst>
                <a:tab pos="984250" algn="l"/>
              </a:tabLst>
            </a:pPr>
            <a:r>
              <a:rPr lang="de-DE" sz="1400" dirty="0" smtClean="0">
                <a:latin typeface="Arial"/>
                <a:cs typeface="Arial"/>
              </a:rPr>
              <a:t>MAF: 	Mass air flow</a:t>
            </a:r>
          </a:p>
          <a:p>
            <a:pPr algn="l">
              <a:tabLst>
                <a:tab pos="984250" algn="l"/>
              </a:tabLst>
            </a:pPr>
            <a:r>
              <a:rPr lang="de-DE" sz="1400" dirty="0" smtClean="0">
                <a:latin typeface="Arial"/>
                <a:cs typeface="Arial"/>
              </a:rPr>
              <a:t>MAP: 	Intake manifold air pressure</a:t>
            </a:r>
          </a:p>
          <a:p>
            <a:pPr algn="l">
              <a:tabLst>
                <a:tab pos="984250" algn="l"/>
              </a:tabLst>
            </a:pPr>
            <a:r>
              <a:rPr lang="de-DE" sz="1400" dirty="0" smtClean="0">
                <a:latin typeface="Arial"/>
                <a:cs typeface="Arial"/>
              </a:rPr>
              <a:t>N: 	Engine speed</a:t>
            </a:r>
          </a:p>
          <a:p>
            <a:pPr algn="l">
              <a:tabLst>
                <a:tab pos="984250" algn="l"/>
              </a:tabLst>
            </a:pPr>
            <a:r>
              <a:rPr lang="de-DE" sz="1400" dirty="0" smtClean="0">
                <a:latin typeface="Arial"/>
                <a:cs typeface="Arial"/>
              </a:rPr>
              <a:t>CAM_IN: 	Variable valve timing for 	intake camshaft</a:t>
            </a:r>
          </a:p>
          <a:p>
            <a:pPr algn="l">
              <a:tabLst>
                <a:tab pos="984250" algn="l"/>
              </a:tabLst>
            </a:pPr>
            <a:r>
              <a:rPr lang="de-DE" sz="1400" dirty="0" smtClean="0">
                <a:latin typeface="Arial"/>
                <a:cs typeface="Arial"/>
              </a:rPr>
              <a:t>CAM_EX: 	Variable valve timing for 	exhaust camshaft</a:t>
            </a:r>
          </a:p>
          <a:p>
            <a:pPr algn="l">
              <a:tabLst>
                <a:tab pos="984250" algn="l"/>
              </a:tabLst>
            </a:pPr>
            <a:r>
              <a:rPr lang="de-DE" sz="1400" dirty="0" smtClean="0">
                <a:latin typeface="Arial"/>
                <a:cs typeface="Arial"/>
              </a:rPr>
              <a:t>PORT: 	Actuator settings of swirl flap</a:t>
            </a:r>
          </a:p>
          <a:p>
            <a:pPr algn="l">
              <a:tabLst>
                <a:tab pos="984250" algn="l"/>
              </a:tabLst>
            </a:pPr>
            <a:r>
              <a:rPr lang="de-DE" sz="1400" dirty="0" smtClean="0">
                <a:latin typeface="Arial"/>
                <a:cs typeface="Arial"/>
              </a:rPr>
              <a:t>VIM: 	Actuator settings of variable 	intake manifold</a:t>
            </a:r>
            <a:endParaRPr lang="de-DE" sz="1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282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 descr="signal_flow_MAF_prediction_used_way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4"/>
            <a:ext cx="5156200" cy="2819400"/>
          </a:xfrm>
          <a:prstGeom prst="rect">
            <a:avLst/>
          </a:prstGeom>
        </p:spPr>
      </p:pic>
      <p:pic>
        <p:nvPicPr>
          <p:cNvPr id="4" name="Bild 3" descr="signal_flow_MAF_prediction_singleLMN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7" r="41346" b="9094"/>
          <a:stretch/>
        </p:blipFill>
        <p:spPr>
          <a:xfrm>
            <a:off x="6119711" y="1268760"/>
            <a:ext cx="3024289" cy="2254058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Available Data Set</a:t>
            </a:r>
          </a:p>
          <a:p>
            <a:pPr lvl="2"/>
            <a:r>
              <a:rPr lang="en-US" dirty="0" smtClean="0">
                <a:sym typeface="Wingdings"/>
              </a:rPr>
              <a:t>Total </a:t>
            </a:r>
            <a:r>
              <a:rPr lang="en-US" dirty="0">
                <a:sym typeface="Wingdings"/>
              </a:rPr>
              <a:t>number of samples after deletion of outliers: </a:t>
            </a:r>
            <a:r>
              <a:rPr lang="en-US" i="1" dirty="0">
                <a:latin typeface="Times New Roman"/>
                <a:cs typeface="Times New Roman"/>
                <a:sym typeface="Wingdings"/>
              </a:rPr>
              <a:t>N</a:t>
            </a:r>
            <a:r>
              <a:rPr lang="en-US" dirty="0">
                <a:sym typeface="Wingdings"/>
              </a:rPr>
              <a:t> = </a:t>
            </a:r>
            <a:r>
              <a:rPr lang="en-US" dirty="0" smtClean="0">
                <a:sym typeface="Wingdings"/>
              </a:rPr>
              <a:t>3045</a:t>
            </a:r>
            <a:endParaRPr lang="en-US" dirty="0" smtClean="0"/>
          </a:p>
          <a:p>
            <a:pPr lvl="2">
              <a:tabLst>
                <a:tab pos="3314700" algn="l"/>
              </a:tabLst>
            </a:pPr>
            <a:r>
              <a:rPr lang="en-US" dirty="0" smtClean="0"/>
              <a:t>Number of physical inputs: 	dim = 6</a:t>
            </a:r>
          </a:p>
          <a:p>
            <a:pPr lvl="2">
              <a:tabLst>
                <a:tab pos="3314700" algn="l"/>
              </a:tabLst>
            </a:pPr>
            <a:r>
              <a:rPr lang="en-US" dirty="0" smtClean="0"/>
              <a:t>Total number of training samples: 	</a:t>
            </a:r>
            <a:r>
              <a:rPr lang="en-US" i="1" dirty="0" smtClean="0">
                <a:latin typeface="Times New Roman"/>
                <a:cs typeface="Times New Roman"/>
              </a:rPr>
              <a:t>N</a:t>
            </a:r>
            <a:r>
              <a:rPr lang="en-US" i="1" baseline="-25000" dirty="0" smtClean="0">
                <a:latin typeface="Times New Roman"/>
                <a:cs typeface="Times New Roman"/>
              </a:rPr>
              <a:t>T</a:t>
            </a:r>
            <a:r>
              <a:rPr lang="en-US" dirty="0" smtClean="0"/>
              <a:t> = 2589</a:t>
            </a:r>
          </a:p>
          <a:p>
            <a:pPr lvl="2">
              <a:tabLst>
                <a:tab pos="3314700" algn="l"/>
              </a:tabLst>
            </a:pPr>
            <a:r>
              <a:rPr lang="en-US" dirty="0" smtClean="0"/>
              <a:t>Total </a:t>
            </a:r>
            <a:r>
              <a:rPr lang="en-US" dirty="0"/>
              <a:t>number of test samples: 	</a:t>
            </a:r>
            <a:r>
              <a:rPr lang="en-US" i="1" dirty="0">
                <a:latin typeface="Times New Roman"/>
                <a:cs typeface="Times New Roman"/>
              </a:rPr>
              <a:t>N</a:t>
            </a:r>
            <a:r>
              <a:rPr lang="en-US" i="1" baseline="-25000" dirty="0">
                <a:latin typeface="Times New Roman"/>
                <a:cs typeface="Times New Roman"/>
              </a:rPr>
              <a:t>G</a:t>
            </a:r>
            <a:r>
              <a:rPr lang="en-US" dirty="0"/>
              <a:t> = 456</a:t>
            </a:r>
          </a:p>
          <a:p>
            <a:pPr lvl="2"/>
            <a:endParaRPr lang="en-US" dirty="0" smtClean="0"/>
          </a:p>
        </p:txBody>
      </p:sp>
      <p:pic>
        <p:nvPicPr>
          <p:cNvPr id="5" name="Bild 4" descr="signal_flow_MAF_prediction_used_way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4"/>
            <a:ext cx="5156200" cy="28194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>
                <a:latin typeface="Arial" pitchFamily="-65" charset="0"/>
                <a:ea typeface="ＭＳ Ｐゴシック" pitchFamily="-65" charset="-128"/>
              </a:rPr>
              <a:t>Mass Air Flow (MAF) Input Selection</a:t>
            </a:r>
          </a:p>
        </p:txBody>
      </p:sp>
      <p:sp>
        <p:nvSpPr>
          <p:cNvPr id="10" name="Pfeil nach rechts 9"/>
          <p:cNvSpPr/>
          <p:nvPr/>
        </p:nvSpPr>
        <p:spPr bwMode="auto">
          <a:xfrm>
            <a:off x="5292080" y="2240868"/>
            <a:ext cx="648072" cy="288032"/>
          </a:xfrm>
          <a:prstGeom prst="rightArrow">
            <a:avLst/>
          </a:prstGeom>
          <a:solidFill>
            <a:srgbClr val="FF6600"/>
          </a:solidFill>
          <a:ln w="1270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4968044" y="1789075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tabLst>
                <a:tab pos="984250" algn="l"/>
              </a:tabLst>
            </a:pPr>
            <a:r>
              <a:rPr lang="de-DE" sz="1400" b="1" dirty="0" smtClean="0">
                <a:solidFill>
                  <a:srgbClr val="FF6600"/>
                </a:solidFill>
                <a:latin typeface="Arial"/>
                <a:cs typeface="Arial"/>
              </a:rPr>
              <a:t>Substitution</a:t>
            </a:r>
            <a:endParaRPr lang="de-DE" sz="1400" b="1" dirty="0">
              <a:solidFill>
                <a:srgbClr val="FF6600"/>
              </a:solidFill>
              <a:latin typeface="Arial"/>
              <a:cs typeface="Arial"/>
            </a:endParaRPr>
          </a:p>
        </p:txBody>
      </p:sp>
      <p:sp>
        <p:nvSpPr>
          <p:cNvPr id="12" name="Pfeil nach rechts 11"/>
          <p:cNvSpPr/>
          <p:nvPr/>
        </p:nvSpPr>
        <p:spPr bwMode="auto">
          <a:xfrm rot="5400000">
            <a:off x="7560332" y="3753036"/>
            <a:ext cx="648072" cy="288032"/>
          </a:xfrm>
          <a:prstGeom prst="rightArrow">
            <a:avLst/>
          </a:prstGeom>
          <a:solidFill>
            <a:srgbClr val="FF6600"/>
          </a:solidFill>
          <a:ln w="1270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6516216" y="4257092"/>
            <a:ext cx="2627784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  <a:tabLst>
                <a:tab pos="984250" algn="l"/>
              </a:tabLst>
            </a:pPr>
            <a:r>
              <a:rPr lang="de-DE" sz="1600" b="1" dirty="0" smtClean="0">
                <a:solidFill>
                  <a:srgbClr val="FF6600"/>
                </a:solidFill>
                <a:latin typeface="Arial"/>
                <a:cs typeface="Arial"/>
              </a:rPr>
              <a:t>Input Selection</a:t>
            </a:r>
          </a:p>
          <a:p>
            <a:pPr algn="l">
              <a:spcBef>
                <a:spcPts val="500"/>
              </a:spcBef>
              <a:tabLst>
                <a:tab pos="984250" algn="l"/>
              </a:tabLst>
            </a:pPr>
            <a:r>
              <a:rPr lang="de-DE" sz="1600" dirty="0" smtClean="0">
                <a:solidFill>
                  <a:srgbClr val="FF6600"/>
                </a:solidFill>
                <a:latin typeface="Arial"/>
                <a:cs typeface="Arial"/>
              </a:rPr>
              <a:t>Wrapper Approach</a:t>
            </a:r>
          </a:p>
          <a:p>
            <a:pPr marL="285750" indent="-285750" algn="l">
              <a:spcBef>
                <a:spcPts val="500"/>
              </a:spcBef>
              <a:buFontTx/>
              <a:buChar char="-"/>
              <a:tabLst>
                <a:tab pos="984250" algn="l"/>
              </a:tabLst>
            </a:pPr>
            <a:r>
              <a:rPr lang="de-DE" sz="1600" dirty="0" smtClean="0">
                <a:solidFill>
                  <a:srgbClr val="FF6600"/>
                </a:solidFill>
                <a:latin typeface="Arial"/>
                <a:cs typeface="Arial"/>
              </a:rPr>
              <a:t>Backward elimination</a:t>
            </a:r>
          </a:p>
          <a:p>
            <a:pPr marL="285750" indent="-285750" algn="l">
              <a:spcBef>
                <a:spcPts val="500"/>
              </a:spcBef>
              <a:buFontTx/>
              <a:buChar char="-"/>
              <a:tabLst>
                <a:tab pos="984250" algn="l"/>
              </a:tabLst>
            </a:pPr>
            <a:r>
              <a:rPr lang="de-DE" sz="1600" dirty="0" smtClean="0">
                <a:solidFill>
                  <a:srgbClr val="FF6600"/>
                </a:solidFill>
                <a:latin typeface="Arial"/>
                <a:cs typeface="Arial"/>
              </a:rPr>
              <a:t>AICc</a:t>
            </a:r>
          </a:p>
          <a:p>
            <a:pPr marL="285750" indent="-285750" algn="l">
              <a:spcBef>
                <a:spcPts val="500"/>
              </a:spcBef>
              <a:buFontTx/>
              <a:buChar char="-"/>
              <a:tabLst>
                <a:tab pos="984250" algn="l"/>
              </a:tabLst>
            </a:pPr>
            <a:r>
              <a:rPr lang="de-DE" sz="1600" dirty="0" smtClean="0">
                <a:solidFill>
                  <a:srgbClr val="FF6600"/>
                </a:solidFill>
                <a:latin typeface="Arial"/>
                <a:cs typeface="Arial"/>
              </a:rPr>
              <a:t>Separated </a:t>
            </a:r>
            <a:r>
              <a:rPr lang="de-DE" sz="1600" i="1" dirty="0" smtClean="0">
                <a:solidFill>
                  <a:srgbClr val="FF6600"/>
                </a:solidFill>
                <a:latin typeface="Times New Roman"/>
                <a:cs typeface="Times New Roman"/>
              </a:rPr>
              <a:t>x-z</a:t>
            </a:r>
            <a:r>
              <a:rPr lang="de-DE" sz="1600" dirty="0" smtClean="0">
                <a:solidFill>
                  <a:srgbClr val="FF6600"/>
                </a:solidFill>
                <a:latin typeface="Arial"/>
                <a:cs typeface="Arial"/>
              </a:rPr>
              <a:t> selection</a:t>
            </a:r>
          </a:p>
        </p:txBody>
      </p:sp>
    </p:spTree>
    <p:extLst>
      <p:ext uri="{BB962C8B-B14F-4D97-AF65-F5344CB8AC3E}">
        <p14:creationId xmlns:p14="http://schemas.microsoft.com/office/powerpoint/2010/main" val="154208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plot_data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656692"/>
            <a:ext cx="5148064" cy="4153157"/>
          </a:xfrm>
          <a:prstGeom prst="rect">
            <a:avLst/>
          </a:prstGeom>
        </p:spPr>
      </p:pic>
      <p:pic>
        <p:nvPicPr>
          <p:cNvPr id="3" name="Bild 2" descr="heating_coil_plus_cooling_coil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" y="1074490"/>
            <a:ext cx="4135224" cy="3470634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272141" y="4653136"/>
            <a:ext cx="50919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Arial"/>
                <a:cs typeface="Arial"/>
              </a:rPr>
              <a:t>2 controlled inputs (u</a:t>
            </a:r>
            <a:r>
              <a:rPr lang="en-US" sz="1600" baseline="-25000" dirty="0" smtClean="0">
                <a:latin typeface="Arial"/>
                <a:cs typeface="Arial"/>
              </a:rPr>
              <a:t>1</a:t>
            </a:r>
            <a:r>
              <a:rPr lang="en-US" sz="1600" dirty="0" smtClean="0">
                <a:latin typeface="Arial"/>
                <a:cs typeface="Arial"/>
              </a:rPr>
              <a:t>, u</a:t>
            </a:r>
            <a:r>
              <a:rPr lang="en-US" sz="1600" baseline="-25000" dirty="0" smtClean="0">
                <a:latin typeface="Arial"/>
                <a:cs typeface="Arial"/>
              </a:rPr>
              <a:t>2</a:t>
            </a:r>
            <a:r>
              <a:rPr lang="en-US" sz="1600" dirty="0" smtClean="0">
                <a:latin typeface="Arial"/>
                <a:cs typeface="Arial"/>
              </a:rPr>
              <a:t>)</a:t>
            </a:r>
          </a:p>
          <a:p>
            <a:pPr lvl="1" algn="l"/>
            <a:r>
              <a:rPr lang="en-US" sz="1600" dirty="0" smtClean="0">
                <a:latin typeface="Arial"/>
                <a:cs typeface="Arial"/>
              </a:rPr>
              <a:t>- valve positions</a:t>
            </a:r>
          </a:p>
          <a:p>
            <a:pPr algn="l"/>
            <a:r>
              <a:rPr lang="en-US" sz="1600" dirty="0" smtClean="0">
                <a:latin typeface="Arial"/>
                <a:cs typeface="Arial"/>
              </a:rPr>
              <a:t>4 measured inputs (d</a:t>
            </a:r>
            <a:r>
              <a:rPr lang="en-US" sz="1600" baseline="-25000" dirty="0" smtClean="0">
                <a:latin typeface="Arial"/>
                <a:cs typeface="Arial"/>
              </a:rPr>
              <a:t>1</a:t>
            </a:r>
            <a:r>
              <a:rPr lang="en-US" sz="1600" dirty="0" smtClean="0">
                <a:latin typeface="Arial"/>
                <a:cs typeface="Arial"/>
              </a:rPr>
              <a:t>, d</a:t>
            </a:r>
            <a:r>
              <a:rPr lang="en-US" sz="1600" baseline="-25000" dirty="0" smtClean="0">
                <a:latin typeface="Arial"/>
                <a:cs typeface="Arial"/>
              </a:rPr>
              <a:t>2</a:t>
            </a:r>
            <a:r>
              <a:rPr lang="en-US" sz="1600" dirty="0" smtClean="0">
                <a:latin typeface="Arial"/>
                <a:cs typeface="Arial"/>
              </a:rPr>
              <a:t>, d</a:t>
            </a:r>
            <a:r>
              <a:rPr lang="en-US" sz="1600" baseline="-25000" dirty="0" smtClean="0">
                <a:latin typeface="Arial"/>
                <a:cs typeface="Arial"/>
              </a:rPr>
              <a:t>3</a:t>
            </a:r>
            <a:r>
              <a:rPr lang="en-US" sz="1600" dirty="0" smtClean="0">
                <a:latin typeface="Arial"/>
                <a:cs typeface="Arial"/>
              </a:rPr>
              <a:t>, d</a:t>
            </a:r>
            <a:r>
              <a:rPr lang="en-US" sz="1600" baseline="-25000" dirty="0" smtClean="0">
                <a:latin typeface="Arial"/>
                <a:cs typeface="Arial"/>
              </a:rPr>
              <a:t>4</a:t>
            </a:r>
            <a:r>
              <a:rPr lang="en-US" sz="1600" dirty="0" smtClean="0">
                <a:latin typeface="Arial"/>
                <a:cs typeface="Arial"/>
              </a:rPr>
              <a:t>)</a:t>
            </a:r>
          </a:p>
          <a:p>
            <a:pPr marL="457200" lvl="2" algn="l"/>
            <a:r>
              <a:rPr lang="en-US" sz="1600" dirty="0" smtClean="0">
                <a:latin typeface="Arial"/>
                <a:cs typeface="Arial"/>
              </a:rPr>
              <a:t>- temperature, </a:t>
            </a:r>
            <a:r>
              <a:rPr lang="en-US" sz="1600" dirty="0">
                <a:latin typeface="Arial"/>
                <a:cs typeface="Arial"/>
              </a:rPr>
              <a:t>rel. </a:t>
            </a:r>
            <a:r>
              <a:rPr lang="en-US" sz="1600" dirty="0" smtClean="0">
                <a:latin typeface="Arial"/>
                <a:cs typeface="Arial"/>
              </a:rPr>
              <a:t>humidity, temp., temp.  </a:t>
            </a:r>
          </a:p>
          <a:p>
            <a:pPr algn="l"/>
            <a:r>
              <a:rPr lang="en-US" sz="1600" dirty="0" smtClean="0">
                <a:latin typeface="Arial"/>
                <a:cs typeface="Arial"/>
              </a:rPr>
              <a:t>2 measured outputs (y</a:t>
            </a:r>
            <a:r>
              <a:rPr lang="en-US" sz="1600" baseline="-25000" dirty="0" smtClean="0">
                <a:latin typeface="Arial"/>
                <a:cs typeface="Arial"/>
              </a:rPr>
              <a:t>1</a:t>
            </a:r>
            <a:r>
              <a:rPr lang="en-US" sz="1600" dirty="0" smtClean="0">
                <a:latin typeface="Arial"/>
                <a:cs typeface="Arial"/>
              </a:rPr>
              <a:t>, y</a:t>
            </a:r>
            <a:r>
              <a:rPr lang="en-US" sz="1600" baseline="-25000" dirty="0" smtClean="0">
                <a:latin typeface="Arial"/>
                <a:cs typeface="Arial"/>
              </a:rPr>
              <a:t>2</a:t>
            </a:r>
            <a:r>
              <a:rPr lang="en-US" sz="1600" dirty="0" smtClean="0">
                <a:latin typeface="Arial"/>
                <a:cs typeface="Arial"/>
              </a:rPr>
              <a:t>): </a:t>
            </a:r>
          </a:p>
          <a:p>
            <a:pPr lvl="1" algn="l"/>
            <a:r>
              <a:rPr lang="en-US" sz="1600" dirty="0" smtClean="0">
                <a:latin typeface="Arial"/>
                <a:cs typeface="Arial"/>
              </a:rPr>
              <a:t>- temperature, rel. humidity 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4319972" y="4761148"/>
            <a:ext cx="4464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87000 data samples (dynamic) in </a:t>
            </a:r>
            <a:r>
              <a:rPr lang="de-DE" sz="1600" dirty="0" smtClean="0">
                <a:latin typeface="Arial"/>
                <a:cs typeface="Arial"/>
              </a:rPr>
              <a:t>~</a:t>
            </a:r>
            <a:r>
              <a:rPr lang="en-US" sz="1600" dirty="0" smtClean="0">
                <a:latin typeface="Arial"/>
                <a:cs typeface="Arial"/>
              </a:rPr>
              <a:t>24h (T</a:t>
            </a:r>
            <a:r>
              <a:rPr lang="en-US" sz="1600" baseline="-25000" dirty="0" smtClean="0">
                <a:latin typeface="Arial"/>
                <a:cs typeface="Arial"/>
              </a:rPr>
              <a:t>0</a:t>
            </a:r>
            <a:r>
              <a:rPr lang="en-US" sz="1600" dirty="0" smtClean="0">
                <a:latin typeface="Arial"/>
                <a:cs typeface="Arial"/>
              </a:rPr>
              <a:t>=1s)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761965" y="5862754"/>
            <a:ext cx="54384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Arial"/>
                <a:cs typeface="Arial"/>
              </a:rPr>
              <a:t>Difficult modeling with ARX: Unstable models are possible</a:t>
            </a:r>
            <a:endParaRPr lang="en-US" sz="16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8" name="Inhaltsplatzhalter 2"/>
          <p:cNvSpPr txBox="1">
            <a:spLocks/>
          </p:cNvSpPr>
          <p:nvPr/>
        </p:nvSpPr>
        <p:spPr>
          <a:xfrm>
            <a:off x="161292" y="620688"/>
            <a:ext cx="8839200" cy="5508612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defRPr sz="1800" b="1">
                <a:solidFill>
                  <a:srgbClr val="333399"/>
                </a:solidFill>
                <a:latin typeface="Arial"/>
                <a:ea typeface="ＭＳ Ｐゴシック" pitchFamily="-109" charset="-128"/>
                <a:cs typeface="Arial"/>
              </a:defRPr>
            </a:lvl1pPr>
            <a:lvl2pPr marL="0" indent="0" algn="l" rtl="0" eaLnBrk="0" fontAlgn="base" hangingPunct="0">
              <a:lnSpc>
                <a:spcPct val="110000"/>
              </a:lnSpc>
              <a:spcBef>
                <a:spcPct val="30000"/>
              </a:spcBef>
              <a:spcAft>
                <a:spcPct val="0"/>
              </a:spcAft>
              <a:defRPr sz="1600" baseline="0">
                <a:solidFill>
                  <a:schemeClr val="tx1"/>
                </a:solidFill>
                <a:latin typeface="Arial"/>
                <a:ea typeface="ＭＳ Ｐゴシック" pitchFamily="-109" charset="-128"/>
                <a:cs typeface="Arial"/>
              </a:defRPr>
            </a:lvl2pPr>
            <a:lvl3pPr marL="216000" indent="-1800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SzPct val="100000"/>
              <a:buFont typeface="Arial" pitchFamily="-65" charset="0"/>
              <a:buChar char="•"/>
              <a:defRPr sz="1600">
                <a:solidFill>
                  <a:schemeClr val="tx1"/>
                </a:solidFill>
                <a:latin typeface="Arial"/>
                <a:ea typeface="ＭＳ Ｐゴシック" pitchFamily="-109" charset="-128"/>
                <a:cs typeface="Arial"/>
              </a:defRPr>
            </a:lvl3pPr>
            <a:lvl4pPr marL="216000" indent="-216000" algn="l" rtl="0" eaLnBrk="0" fontAlgn="base" hangingPunct="0">
              <a:lnSpc>
                <a:spcPct val="100000"/>
              </a:lnSpc>
              <a:spcBef>
                <a:spcPts val="576"/>
              </a:spcBef>
              <a:spcAft>
                <a:spcPct val="0"/>
              </a:spcAft>
              <a:buFont typeface="Times New Roman" pitchFamily="-65" charset="0"/>
              <a:buAutoNum type="arabicPeriod"/>
              <a:defRPr sz="1600" baseline="0">
                <a:solidFill>
                  <a:schemeClr val="tx1"/>
                </a:solidFill>
                <a:latin typeface="Arial"/>
                <a:ea typeface="ＭＳ Ｐゴシック" pitchFamily="-109" charset="-128"/>
                <a:cs typeface="Arial"/>
              </a:defRPr>
            </a:lvl4pPr>
            <a:lvl5pPr marL="432000" indent="-21600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Font typeface="Symbol" pitchFamily="-65" charset="2"/>
              <a:buChar char="-"/>
              <a:defRPr sz="1600" baseline="0">
                <a:solidFill>
                  <a:schemeClr val="tx1"/>
                </a:solidFill>
                <a:latin typeface="Arial"/>
                <a:ea typeface="ＭＳ Ｐゴシック" pitchFamily="-109" charset="-128"/>
                <a:cs typeface="Arial"/>
              </a:defRPr>
            </a:lvl5pPr>
            <a:lvl6pPr marL="2628900" indent="-342900" algn="l" rtl="0" fontAlgn="base">
              <a:lnSpc>
                <a:spcPct val="110000"/>
              </a:lnSpc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6pPr>
            <a:lvl7pPr marL="3086100" indent="-342900" algn="l" rtl="0" fontAlgn="base">
              <a:lnSpc>
                <a:spcPct val="110000"/>
              </a:lnSpc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7pPr>
            <a:lvl8pPr marL="3543300" indent="-342900" algn="l" rtl="0" fontAlgn="base">
              <a:lnSpc>
                <a:spcPct val="110000"/>
              </a:lnSpc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8pPr>
            <a:lvl9pPr marL="4000500" indent="-342900" algn="l" rtl="0" fontAlgn="base">
              <a:lnSpc>
                <a:spcPct val="110000"/>
              </a:lnSpc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/>
              <a:t>Process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Climate Control</a:t>
            </a:r>
          </a:p>
        </p:txBody>
      </p:sp>
    </p:spTree>
    <p:extLst>
      <p:ext uri="{BB962C8B-B14F-4D97-AF65-F5344CB8AC3E}">
        <p14:creationId xmlns:p14="http://schemas.microsoft.com/office/powerpoint/2010/main" val="82294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/>
              <a:t>Experimental Modeling</a:t>
            </a:r>
            <a:endParaRPr lang="en-US" dirty="0" smtClean="0">
              <a:latin typeface="Arial" pitchFamily="-65" charset="0"/>
              <a:ea typeface="ＭＳ Ｐゴシック" pitchFamily="-65" charset="-128"/>
            </a:endParaRPr>
          </a:p>
        </p:txBody>
      </p:sp>
      <p:pic>
        <p:nvPicPr>
          <p:cNvPr id="3" name="Bild 2" descr="machine_learning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381000"/>
            <a:ext cx="8636000" cy="647700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4024767" y="3392996"/>
            <a:ext cx="1051289" cy="58477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rgbClr val="271D84"/>
                </a:solidFill>
                <a:latin typeface="Arial"/>
                <a:cs typeface="Arial"/>
              </a:rPr>
              <a:t>Training</a:t>
            </a:r>
          </a:p>
          <a:p>
            <a:r>
              <a:rPr lang="de-DE" sz="1600" dirty="0" smtClean="0">
                <a:solidFill>
                  <a:srgbClr val="271D84"/>
                </a:solidFill>
                <a:latin typeface="Arial"/>
                <a:cs typeface="Arial"/>
              </a:rPr>
              <a:t>Algorithm</a:t>
            </a:r>
            <a:endParaRPr lang="de-DE" sz="1600" dirty="0">
              <a:solidFill>
                <a:srgbClr val="271D84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962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bgerundetes Rechteck 2"/>
          <p:cNvSpPr/>
          <p:nvPr/>
        </p:nvSpPr>
        <p:spPr bwMode="auto">
          <a:xfrm>
            <a:off x="359532" y="5121188"/>
            <a:ext cx="4248472" cy="972108"/>
          </a:xfrm>
          <a:prstGeom prst="roundRect">
            <a:avLst/>
          </a:prstGeom>
          <a:solidFill>
            <a:srgbClr val="272362"/>
          </a:solidFill>
          <a:ln w="127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709367" y="1134715"/>
            <a:ext cx="1838325" cy="76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 marL="1368425"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sng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Modell</a:t>
            </a:r>
            <a:r>
              <a:rPr kumimoji="0" lang="de-DE" sz="1800" b="1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/>
            </a:r>
            <a:br>
              <a:rPr kumimoji="0" lang="de-DE" sz="1800" b="1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</a:br>
            <a:endParaRPr kumimoji="0" lang="de-DE" sz="600" b="1" i="0" u="none" strike="noStrike" kern="0" cap="none" spc="0" normalizeH="0" baseline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cs typeface="Helvetica Neue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y</a:t>
            </a:r>
            <a:r>
              <a:rPr kumimoji="0" lang="de-DE" sz="1400" b="1" i="0" u="none" strike="noStrike" kern="0" cap="none" spc="0" normalizeH="0" baseline="-2500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i</a:t>
            </a:r>
            <a:r>
              <a:rPr kumimoji="0" lang="de-DE" sz="1400" b="1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= </a:t>
            </a:r>
            <a:r>
              <a:rPr kumimoji="0" lang="de-DE" sz="1800" b="1" i="1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f </a:t>
            </a:r>
            <a:r>
              <a:rPr kumimoji="0" lang="de-DE" sz="1400" b="1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(x</a:t>
            </a:r>
            <a:r>
              <a:rPr kumimoji="0" lang="de-DE" sz="1400" b="1" i="0" u="none" strike="noStrike" kern="0" cap="none" spc="0" normalizeH="0" baseline="-2500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i</a:t>
            </a:r>
            <a:r>
              <a:rPr kumimoji="0" lang="de-DE" sz="1400" b="1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, u</a:t>
            </a:r>
            <a:r>
              <a:rPr kumimoji="0" lang="de-DE" sz="1400" b="1" i="0" u="none" strike="noStrike" kern="0" cap="none" spc="0" normalizeH="0" baseline="-2500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i</a:t>
            </a:r>
            <a:r>
              <a:rPr kumimoji="0" lang="de-DE" sz="1400" b="1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) </a:t>
            </a:r>
            <a:r>
              <a:rPr kumimoji="0" lang="de-DE" sz="14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+</a:t>
            </a:r>
            <a:r>
              <a:rPr kumimoji="0" lang="de-DE" sz="1400" b="1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</a:t>
            </a:r>
            <a:r>
              <a:rPr kumimoji="0" lang="de-DE" sz="14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Fehler</a:t>
            </a:r>
            <a:endParaRPr kumimoji="0" lang="de-DE" sz="1400" b="0" i="0" u="none" strike="noStrike" kern="0" cap="none" spc="0" normalizeH="0" baseline="-2500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cs typeface="Helvetica Neue"/>
            </a:endParaRPr>
          </a:p>
        </p:txBody>
      </p: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3991947" y="4030313"/>
            <a:ext cx="1557340" cy="763581"/>
            <a:chOff x="2913" y="2400"/>
            <a:chExt cx="981" cy="482"/>
          </a:xfrm>
        </p:grpSpPr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2913" y="2668"/>
              <a:ext cx="981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21" tIns="45710" rIns="91421" bIns="4571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368425"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 Neue"/>
                  <a:cs typeface="Helvetica Neue"/>
                </a:rPr>
                <a:t>Störungen - u</a:t>
              </a:r>
              <a:r>
                <a:rPr kumimoji="0" lang="de-DE" sz="1600" b="1" i="0" u="none" strike="noStrike" kern="0" cap="none" spc="0" normalizeH="0" baseline="-2500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elvetica Neue"/>
                  <a:cs typeface="Helvetica Neue"/>
                </a:rPr>
                <a:t>i</a:t>
              </a:r>
              <a:endParaRPr kumimoji="0" lang="de-DE" sz="1600" b="1" i="0" u="none" strike="noStrike" kern="0" cap="none" spc="0" normalizeH="0" baseline="-2500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endParaRPr>
            </a:p>
          </p:txBody>
        </p:sp>
        <p:sp>
          <p:nvSpPr>
            <p:cNvPr id="17" name="Line 6"/>
            <p:cNvSpPr>
              <a:spLocks noChangeShapeType="1"/>
            </p:cNvSpPr>
            <p:nvPr/>
          </p:nvSpPr>
          <p:spPr bwMode="auto">
            <a:xfrm flipV="1">
              <a:off x="3344" y="2400"/>
              <a:ext cx="0" cy="24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endParaRPr>
            </a:p>
          </p:txBody>
        </p:sp>
      </p:grpSp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292" y="2031653"/>
            <a:ext cx="1908175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279652" y="1736812"/>
            <a:ext cx="1614334" cy="338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 marL="1368425"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6 Eingänge - x</a:t>
            </a:r>
            <a:r>
              <a:rPr kumimoji="0" lang="de-DE" sz="1600" b="1" i="0" u="none" strike="noStrike" kern="0" cap="none" spc="0" normalizeH="0" baseline="-2500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i</a:t>
            </a:r>
            <a:endParaRPr kumimoji="0" lang="de-DE" sz="1600" b="1" i="0" u="none" strike="noStrike" kern="0" cap="none" spc="0" normalizeH="0" baseline="-2500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cs typeface="Helvetica Neue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520079" y="2095587"/>
            <a:ext cx="2364712" cy="228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 marL="1368425"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Drehzahl in 1/min</a:t>
            </a:r>
          </a:p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Drehmoment in Nm</a:t>
            </a:r>
          </a:p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Einspritzbeginn in °CA</a:t>
            </a:r>
          </a:p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AGR-Rate in %</a:t>
            </a:r>
          </a:p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Ladedruck</a:t>
            </a:r>
            <a:r>
              <a:rPr kumimoji="0" lang="de-DE" sz="1600" b="0" i="0" u="none" strike="noStrike" kern="0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</a:t>
            </a: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in kPa</a:t>
            </a:r>
          </a:p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Raildruck in MPa</a:t>
            </a:r>
            <a:endParaRPr kumimoji="0" lang="de-DE" sz="16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cs typeface="Helvetica Neue"/>
            </a:endParaRPr>
          </a:p>
        </p:txBody>
      </p:sp>
      <p:sp>
        <p:nvSpPr>
          <p:cNvPr id="21" name="Line 11"/>
          <p:cNvSpPr>
            <a:spLocks noChangeShapeType="1"/>
          </p:cNvSpPr>
          <p:nvPr/>
        </p:nvSpPr>
        <p:spPr bwMode="auto">
          <a:xfrm>
            <a:off x="2739404" y="2922240"/>
            <a:ext cx="654050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6196979" y="2052725"/>
            <a:ext cx="1903413" cy="339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 marL="1368425"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4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 </a:t>
            </a: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NOx in ppm</a:t>
            </a:r>
          </a:p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mNOx_F in g/h</a:t>
            </a:r>
            <a:endParaRPr kumimoji="0" lang="de-DE" sz="1400" b="0" i="0" u="none" strike="noStrike" kern="0" cap="none" spc="0" normalizeH="0" baseline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cs typeface="Helvetica Neue"/>
            </a:endParaRPr>
          </a:p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Soot in FSN</a:t>
            </a:r>
          </a:p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mRussFSN in g/h</a:t>
            </a:r>
          </a:p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CO in ppm</a:t>
            </a:r>
          </a:p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mCO in g/h</a:t>
            </a:r>
          </a:p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THC in ppm</a:t>
            </a:r>
          </a:p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Beff in g/kWh</a:t>
            </a:r>
          </a:p>
          <a:p>
            <a:pPr marL="0" marR="0" lvl="0" indent="0" algn="l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de-DE" sz="16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 TAbgvT in °C</a:t>
            </a:r>
            <a:endParaRPr kumimoji="0" lang="de-DE" sz="16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cs typeface="Helvetica Neue"/>
            </a:endParaRP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6223519" y="1736812"/>
            <a:ext cx="1631262" cy="338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 marL="1368425"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9 Ausgänge- y</a:t>
            </a:r>
            <a:r>
              <a:rPr kumimoji="0" lang="de-DE" sz="1600" b="1" i="0" u="none" strike="noStrike" kern="0" cap="none" spc="0" normalizeH="0" baseline="-2500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cs typeface="Helvetica Neue"/>
              </a:rPr>
              <a:t>i</a:t>
            </a:r>
            <a:endParaRPr kumimoji="0" lang="de-DE" sz="1600" b="1" i="0" u="none" strike="noStrike" kern="0" cap="none" spc="0" normalizeH="0" baseline="-2500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cs typeface="Helvetica Neue"/>
            </a:endParaRPr>
          </a:p>
        </p:txBody>
      </p:sp>
      <p:sp>
        <p:nvSpPr>
          <p:cNvPr id="24" name="Line 15"/>
          <p:cNvSpPr>
            <a:spLocks noChangeShapeType="1"/>
          </p:cNvSpPr>
          <p:nvPr/>
        </p:nvSpPr>
        <p:spPr bwMode="auto">
          <a:xfrm>
            <a:off x="5646117" y="2933353"/>
            <a:ext cx="56515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5" name="Titel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63563"/>
          </a:xfrm>
        </p:spPr>
        <p:txBody>
          <a:bodyPr/>
          <a:lstStyle/>
          <a:p>
            <a:r>
              <a:rPr lang="de-DE" b="0" dirty="0" smtClean="0"/>
              <a:t>Anwendung: Diesel-Motordatensatz</a:t>
            </a:r>
            <a:endParaRPr lang="de-DE" b="0" dirty="0"/>
          </a:p>
        </p:txBody>
      </p:sp>
      <p:pic>
        <p:nvPicPr>
          <p:cNvPr id="27" name="Picture 50" descr="Logo_Inhalt_V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0" t="28982" r="15835" b="27768"/>
          <a:stretch/>
        </p:blipFill>
        <p:spPr bwMode="auto">
          <a:xfrm>
            <a:off x="7713960" y="5661297"/>
            <a:ext cx="1322536" cy="43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>
          <a:xfrm>
            <a:off x="503548" y="5193196"/>
            <a:ext cx="442849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defRPr/>
            </a:pPr>
            <a:r>
              <a:rPr lang="de-DE" kern="0" dirty="0" smtClean="0">
                <a:solidFill>
                  <a:srgbClr val="FFFFFF"/>
                </a:solidFill>
                <a:latin typeface="Helvetica Neue Medium"/>
                <a:cs typeface="Helvetica Neue Medium"/>
              </a:rPr>
              <a:t>Trainingsdaten = 193 Messpunkte</a:t>
            </a:r>
          </a:p>
          <a:p>
            <a:pPr lvl="0" algn="l">
              <a:spcBef>
                <a:spcPct val="50000"/>
              </a:spcBef>
              <a:defRPr/>
            </a:pPr>
            <a:r>
              <a:rPr lang="de-DE" kern="0" dirty="0" smtClean="0">
                <a:solidFill>
                  <a:srgbClr val="FFFFFF"/>
                </a:solidFill>
                <a:latin typeface="Helvetica Neue Medium"/>
                <a:cs typeface="Helvetica Neue Medium"/>
              </a:rPr>
              <a:t>Validierungsdaten = 12 Messpunkte</a:t>
            </a:r>
            <a:endParaRPr lang="de-DE" kern="0" dirty="0">
              <a:solidFill>
                <a:srgbClr val="FFFFFF"/>
              </a:solidFill>
              <a:latin typeface="Helvetica Neue Medium"/>
              <a:cs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1161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Inhaltsplatzhalter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364163"/>
          </a:xfrm>
        </p:spPr>
        <p:txBody>
          <a:bodyPr/>
          <a:lstStyle/>
          <a:p>
            <a:pPr>
              <a:tabLst>
                <a:tab pos="5197475" algn="l"/>
              </a:tabLst>
            </a:pPr>
            <a:r>
              <a:rPr lang="en-US" dirty="0" smtClean="0"/>
              <a:t>Technical and Economical Analysis of a B-Pillar</a:t>
            </a:r>
          </a:p>
          <a:p>
            <a:pPr lvl="1">
              <a:tabLst>
                <a:tab pos="5197475" algn="l"/>
              </a:tabLst>
            </a:pPr>
            <a:r>
              <a:rPr lang="en-US" dirty="0" smtClean="0"/>
              <a:t>Technical analysis</a:t>
            </a:r>
          </a:p>
          <a:p>
            <a:pPr lvl="2">
              <a:tabLst>
                <a:tab pos="5197475" algn="l"/>
              </a:tabLst>
            </a:pPr>
            <a:r>
              <a:rPr lang="en-US" dirty="0" smtClean="0"/>
              <a:t>Leightweight quality for defined load scenario</a:t>
            </a:r>
          </a:p>
          <a:p>
            <a:pPr lvl="2">
              <a:tabLst>
                <a:tab pos="5197475" algn="l"/>
              </a:tabLst>
            </a:pPr>
            <a:r>
              <a:rPr lang="en-US" dirty="0" smtClean="0"/>
              <a:t>Finite Element Method (FEM) simulation</a:t>
            </a:r>
            <a:br>
              <a:rPr lang="en-US" dirty="0" smtClean="0"/>
            </a:br>
            <a:r>
              <a:rPr lang="en-US" dirty="0" smtClean="0"/>
              <a:t>utilized (~5 minutes per simulation)</a:t>
            </a:r>
          </a:p>
          <a:p>
            <a:pPr lvl="1">
              <a:tabLst>
                <a:tab pos="5197475" algn="l"/>
              </a:tabLst>
            </a:pPr>
            <a:r>
              <a:rPr lang="en-US" dirty="0" smtClean="0"/>
              <a:t>Economical analysis</a:t>
            </a:r>
          </a:p>
          <a:p>
            <a:pPr lvl="2">
              <a:tabLst>
                <a:tab pos="5197475" algn="l"/>
              </a:tabLst>
            </a:pPr>
            <a:r>
              <a:rPr lang="en-US" dirty="0" smtClean="0"/>
              <a:t>Manufacturing costs</a:t>
            </a:r>
          </a:p>
          <a:p>
            <a:pPr lvl="1">
              <a:tabLst>
                <a:tab pos="5197475" algn="l"/>
              </a:tabLst>
            </a:pPr>
            <a:r>
              <a:rPr lang="en-US" dirty="0" smtClean="0"/>
              <a:t>Design parameters</a:t>
            </a:r>
          </a:p>
          <a:p>
            <a:pPr lvl="2">
              <a:tabLst>
                <a:tab pos="5197475" algn="l"/>
              </a:tabLst>
            </a:pPr>
            <a:r>
              <a:rPr lang="en-US" dirty="0" smtClean="0"/>
              <a:t>See b-pillar’s cross-section below (</a:t>
            </a:r>
            <a:r>
              <a:rPr lang="en-US" dirty="0" smtClean="0">
                <a:solidFill>
                  <a:srgbClr val="FF662E"/>
                </a:solidFill>
              </a:rPr>
              <a:t>4 inputs</a:t>
            </a:r>
            <a:r>
              <a:rPr lang="en-US" dirty="0" smtClean="0"/>
              <a:t>)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/>
              <a:t>B-Pillar Metamodel</a:t>
            </a:r>
            <a:endParaRPr lang="en-US" dirty="0" smtClean="0">
              <a:latin typeface="Arial" pitchFamily="-65" charset="0"/>
              <a:ea typeface="ＭＳ Ｐゴシック" pitchFamily="-65" charset="-128"/>
            </a:endParaRPr>
          </a:p>
        </p:txBody>
      </p:sp>
      <p:grpSp>
        <p:nvGrpSpPr>
          <p:cNvPr id="48" name="Gruppierung 47"/>
          <p:cNvGrpSpPr/>
          <p:nvPr/>
        </p:nvGrpSpPr>
        <p:grpSpPr>
          <a:xfrm>
            <a:off x="4051833" y="908720"/>
            <a:ext cx="5076564" cy="2612080"/>
            <a:chOff x="223001" y="1163660"/>
            <a:chExt cx="8735636" cy="4494809"/>
          </a:xfrm>
        </p:grpSpPr>
        <p:pic>
          <p:nvPicPr>
            <p:cNvPr id="34" name="Picture 3" descr="F:\Karosserie-A8_full_iphone_retina_cropped_transparent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duotone>
                <a:prstClr val="black"/>
                <a:schemeClr val="bg1">
                  <a:lumMod val="50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34" t="9878" r="22009" b="16701"/>
            <a:stretch/>
          </p:blipFill>
          <p:spPr bwMode="auto">
            <a:xfrm>
              <a:off x="223001" y="1163660"/>
              <a:ext cx="6221207" cy="376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Rechteck 46"/>
            <p:cNvSpPr>
              <a:spLocks noChangeArrowheads="1"/>
            </p:cNvSpPr>
            <p:nvPr/>
          </p:nvSpPr>
          <p:spPr bwMode="auto">
            <a:xfrm>
              <a:off x="4211960" y="2026047"/>
              <a:ext cx="504056" cy="194421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6" name="Rechteck 46"/>
            <p:cNvSpPr>
              <a:spLocks noChangeArrowheads="1"/>
            </p:cNvSpPr>
            <p:nvPr/>
          </p:nvSpPr>
          <p:spPr bwMode="auto">
            <a:xfrm>
              <a:off x="6591167" y="1475492"/>
              <a:ext cx="2160240" cy="36004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pic>
          <p:nvPicPr>
            <p:cNvPr id="37" name="Grafik 2" descr="Säule_original.png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91064" y="1528400"/>
              <a:ext cx="2057400" cy="3619500"/>
            </a:xfrm>
            <a:prstGeom prst="rect">
              <a:avLst/>
            </a:prstGeom>
          </p:spPr>
        </p:pic>
        <p:sp>
          <p:nvSpPr>
            <p:cNvPr id="42" name="Textfeld 66"/>
            <p:cNvSpPr txBox="1">
              <a:spLocks noChangeArrowheads="1"/>
            </p:cNvSpPr>
            <p:nvPr/>
          </p:nvSpPr>
          <p:spPr bwMode="auto">
            <a:xfrm>
              <a:off x="6200016" y="5075893"/>
              <a:ext cx="2758621" cy="582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de-DE" sz="1600" b="0" dirty="0" smtClean="0">
                  <a:latin typeface="Arial" pitchFamily="34" charset="0"/>
                  <a:cs typeface="Arial" pitchFamily="34" charset="0"/>
                </a:rPr>
                <a:t>B-Pillar in detail</a:t>
              </a:r>
              <a:endParaRPr lang="de-DE" sz="1600" b="0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3" name="Gerade Verbindung 113"/>
            <p:cNvCxnSpPr>
              <a:cxnSpLocks noChangeShapeType="1"/>
            </p:cNvCxnSpPr>
            <p:nvPr/>
          </p:nvCxnSpPr>
          <p:spPr bwMode="auto">
            <a:xfrm flipV="1">
              <a:off x="4211960" y="1475494"/>
              <a:ext cx="2379207" cy="550553"/>
            </a:xfrm>
            <a:prstGeom prst="line">
              <a:avLst/>
            </a:prstGeom>
            <a:noFill/>
            <a:ln w="19050" algn="ctr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4" name="Gerade Verbindung 113"/>
            <p:cNvCxnSpPr>
              <a:cxnSpLocks noChangeShapeType="1"/>
            </p:cNvCxnSpPr>
            <p:nvPr/>
          </p:nvCxnSpPr>
          <p:spPr bwMode="auto">
            <a:xfrm>
              <a:off x="4211960" y="3970263"/>
              <a:ext cx="2379207" cy="1105629"/>
            </a:xfrm>
            <a:prstGeom prst="line">
              <a:avLst/>
            </a:prstGeom>
            <a:noFill/>
            <a:ln w="19050" algn="ctr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86" name="Gruppierung 85"/>
          <p:cNvGrpSpPr/>
          <p:nvPr/>
        </p:nvGrpSpPr>
        <p:grpSpPr>
          <a:xfrm>
            <a:off x="5328086" y="3681027"/>
            <a:ext cx="3780420" cy="2373421"/>
            <a:chOff x="5222315" y="3952311"/>
            <a:chExt cx="2858767" cy="1794790"/>
          </a:xfrm>
        </p:grpSpPr>
        <p:sp>
          <p:nvSpPr>
            <p:cNvPr id="55" name="Text Box 33"/>
            <p:cNvSpPr txBox="1">
              <a:spLocks noChangeArrowheads="1"/>
            </p:cNvSpPr>
            <p:nvPr/>
          </p:nvSpPr>
          <p:spPr bwMode="auto">
            <a:xfrm>
              <a:off x="6748934" y="4420834"/>
              <a:ext cx="1332148" cy="348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de-DE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Constant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lang="de-DE" sz="1400" dirty="0" smtClean="0">
                  <a:latin typeface="Arial" pitchFamily="34" charset="0"/>
                  <a:cs typeface="Arial" pitchFamily="34" charset="0"/>
                </a:rPr>
                <a:t>deformation of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de-DE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5 mm</a:t>
              </a:r>
            </a:p>
          </p:txBody>
        </p:sp>
        <p:pic>
          <p:nvPicPr>
            <p:cNvPr id="56" name="Grafik 1" descr="Prüfsystem.png"/>
            <p:cNvPicPr/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400" t="6784" r="12769" b="10656"/>
            <a:stretch>
              <a:fillRect/>
            </a:stretch>
          </p:blipFill>
          <p:spPr>
            <a:xfrm>
              <a:off x="5222315" y="3952311"/>
              <a:ext cx="1913040" cy="1514490"/>
            </a:xfrm>
            <a:prstGeom prst="rect">
              <a:avLst/>
            </a:prstGeom>
          </p:spPr>
        </p:pic>
        <p:cxnSp>
          <p:nvCxnSpPr>
            <p:cNvPr id="57" name="Gerade Verbindung mit Pfeil 56"/>
            <p:cNvCxnSpPr/>
            <p:nvPr/>
          </p:nvCxnSpPr>
          <p:spPr>
            <a:xfrm flipH="1" flipV="1">
              <a:off x="6374760" y="4774380"/>
              <a:ext cx="335497" cy="64824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feld 66"/>
            <p:cNvSpPr txBox="1">
              <a:spLocks noChangeArrowheads="1"/>
            </p:cNvSpPr>
            <p:nvPr/>
          </p:nvSpPr>
          <p:spPr bwMode="auto">
            <a:xfrm>
              <a:off x="5388879" y="5491085"/>
              <a:ext cx="1811413" cy="256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de-DE" sz="1600" b="0" dirty="0" smtClean="0">
                  <a:latin typeface="Arial" pitchFamily="34" charset="0"/>
                  <a:cs typeface="Arial" pitchFamily="34" charset="0"/>
                </a:rPr>
                <a:t>Load scenario</a:t>
              </a:r>
              <a:endParaRPr lang="de-DE" sz="1600" b="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7" name="Freihandform 76"/>
            <p:cNvSpPr/>
            <p:nvPr/>
          </p:nvSpPr>
          <p:spPr>
            <a:xfrm>
              <a:off x="5435716" y="4253524"/>
              <a:ext cx="70992" cy="123663"/>
            </a:xfrm>
            <a:custGeom>
              <a:avLst/>
              <a:gdLst>
                <a:gd name="connsiteX0" fmla="*/ 20687 w 128264"/>
                <a:gd name="connsiteY0" fmla="*/ 0 h 223428"/>
                <a:gd name="connsiteX1" fmla="*/ 0 w 128264"/>
                <a:gd name="connsiteY1" fmla="*/ 111714 h 223428"/>
                <a:gd name="connsiteX2" fmla="*/ 74476 w 128264"/>
                <a:gd name="connsiteY2" fmla="*/ 223428 h 223428"/>
                <a:gd name="connsiteX3" fmla="*/ 128264 w 128264"/>
                <a:gd name="connsiteY3" fmla="*/ 124126 h 223428"/>
                <a:gd name="connsiteX4" fmla="*/ 103439 w 128264"/>
                <a:gd name="connsiteY4" fmla="*/ 37238 h 223428"/>
                <a:gd name="connsiteX5" fmla="*/ 20687 w 128264"/>
                <a:gd name="connsiteY5" fmla="*/ 0 h 223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264" h="223428">
                  <a:moveTo>
                    <a:pt x="20687" y="0"/>
                  </a:moveTo>
                  <a:lnTo>
                    <a:pt x="0" y="111714"/>
                  </a:lnTo>
                  <a:lnTo>
                    <a:pt x="74476" y="223428"/>
                  </a:lnTo>
                  <a:lnTo>
                    <a:pt x="128264" y="124126"/>
                  </a:lnTo>
                  <a:lnTo>
                    <a:pt x="103439" y="37238"/>
                  </a:lnTo>
                  <a:lnTo>
                    <a:pt x="20687" y="0"/>
                  </a:lnTo>
                  <a:close/>
                </a:path>
              </a:pathLst>
            </a:custGeom>
            <a:noFill/>
            <a:ln w="28575">
              <a:solidFill>
                <a:srgbClr val="004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8" name="Freihandform 77"/>
            <p:cNvSpPr/>
            <p:nvPr/>
          </p:nvSpPr>
          <p:spPr>
            <a:xfrm>
              <a:off x="5380755" y="5249698"/>
              <a:ext cx="75572" cy="174044"/>
            </a:xfrm>
            <a:custGeom>
              <a:avLst/>
              <a:gdLst>
                <a:gd name="connsiteX0" fmla="*/ 0 w 136540"/>
                <a:gd name="connsiteY0" fmla="*/ 0 h 314454"/>
                <a:gd name="connsiteX1" fmla="*/ 4138 w 136540"/>
                <a:gd name="connsiteY1" fmla="*/ 289629 h 314454"/>
                <a:gd name="connsiteX2" fmla="*/ 132402 w 136540"/>
                <a:gd name="connsiteY2" fmla="*/ 314454 h 314454"/>
                <a:gd name="connsiteX3" fmla="*/ 136540 w 136540"/>
                <a:gd name="connsiteY3" fmla="*/ 91026 h 314454"/>
                <a:gd name="connsiteX4" fmla="*/ 119989 w 136540"/>
                <a:gd name="connsiteY4" fmla="*/ 57926 h 314454"/>
                <a:gd name="connsiteX5" fmla="*/ 0 w 136540"/>
                <a:gd name="connsiteY5" fmla="*/ 0 h 31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540" h="314454">
                  <a:moveTo>
                    <a:pt x="0" y="0"/>
                  </a:moveTo>
                  <a:cubicBezTo>
                    <a:pt x="1379" y="96543"/>
                    <a:pt x="2759" y="193086"/>
                    <a:pt x="4138" y="289629"/>
                  </a:cubicBezTo>
                  <a:lnTo>
                    <a:pt x="132402" y="314454"/>
                  </a:lnTo>
                  <a:cubicBezTo>
                    <a:pt x="133781" y="239978"/>
                    <a:pt x="135161" y="165502"/>
                    <a:pt x="136540" y="91026"/>
                  </a:cubicBezTo>
                  <a:lnTo>
                    <a:pt x="119989" y="5792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solidFill>
                <a:srgbClr val="004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9" name="Gerade Verbindung 78"/>
            <p:cNvCxnSpPr/>
            <p:nvPr/>
          </p:nvCxnSpPr>
          <p:spPr>
            <a:xfrm>
              <a:off x="7010309" y="5121848"/>
              <a:ext cx="79710" cy="39855"/>
            </a:xfrm>
            <a:prstGeom prst="line">
              <a:avLst/>
            </a:prstGeom>
            <a:ln w="28575">
              <a:solidFill>
                <a:srgbClr val="004AB8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Gerade Verbindung 79"/>
            <p:cNvCxnSpPr/>
            <p:nvPr/>
          </p:nvCxnSpPr>
          <p:spPr>
            <a:xfrm>
              <a:off x="7087729" y="5154832"/>
              <a:ext cx="0" cy="139477"/>
            </a:xfrm>
            <a:prstGeom prst="line">
              <a:avLst/>
            </a:prstGeom>
            <a:ln w="28575">
              <a:solidFill>
                <a:srgbClr val="004AB8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Gerade Verbindung 80"/>
            <p:cNvCxnSpPr/>
            <p:nvPr/>
          </p:nvCxnSpPr>
          <p:spPr>
            <a:xfrm flipV="1">
              <a:off x="7005729" y="4111731"/>
              <a:ext cx="39851" cy="59776"/>
            </a:xfrm>
            <a:prstGeom prst="line">
              <a:avLst/>
            </a:prstGeom>
            <a:ln w="28575">
              <a:solidFill>
                <a:srgbClr val="004AB8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Gerade Verbindung 81"/>
            <p:cNvCxnSpPr/>
            <p:nvPr/>
          </p:nvCxnSpPr>
          <p:spPr>
            <a:xfrm flipH="1" flipV="1">
              <a:off x="7024051" y="4054924"/>
              <a:ext cx="19925" cy="59776"/>
            </a:xfrm>
            <a:prstGeom prst="line">
              <a:avLst/>
            </a:prstGeom>
            <a:ln w="28575">
              <a:solidFill>
                <a:srgbClr val="004AB8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Gerade Verbindung 82"/>
            <p:cNvCxnSpPr/>
            <p:nvPr/>
          </p:nvCxnSpPr>
          <p:spPr>
            <a:xfrm>
              <a:off x="6988777" y="4041182"/>
              <a:ext cx="39855" cy="19925"/>
            </a:xfrm>
            <a:prstGeom prst="line">
              <a:avLst/>
            </a:prstGeom>
            <a:ln w="28575">
              <a:solidFill>
                <a:srgbClr val="004AB8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uppierung 118"/>
          <p:cNvGrpSpPr/>
          <p:nvPr/>
        </p:nvGrpSpPr>
        <p:grpSpPr>
          <a:xfrm>
            <a:off x="-72516" y="3825044"/>
            <a:ext cx="4320482" cy="2196244"/>
            <a:chOff x="-72516" y="3681028"/>
            <a:chExt cx="4320482" cy="2196244"/>
          </a:xfrm>
        </p:grpSpPr>
        <p:grpSp>
          <p:nvGrpSpPr>
            <p:cNvPr id="87" name="Gruppierung 86"/>
            <p:cNvGrpSpPr/>
            <p:nvPr/>
          </p:nvGrpSpPr>
          <p:grpSpPr>
            <a:xfrm>
              <a:off x="-72516" y="3681028"/>
              <a:ext cx="4320482" cy="1483025"/>
              <a:chOff x="-72516" y="4509120"/>
              <a:chExt cx="4320482" cy="1483025"/>
            </a:xfrm>
          </p:grpSpPr>
          <p:pic>
            <p:nvPicPr>
              <p:cNvPr id="88" name="Grafik 56" descr="D:\home\schmidt\Masterarbeit\MA\Kapitel 2\Ersatzgeometrie_Parametrisiert_Schnitt_unten.JPG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 l="2048" t="10618" r="3039" b="36598"/>
              <a:stretch>
                <a:fillRect/>
              </a:stretch>
            </p:blipFill>
            <p:spPr bwMode="auto">
              <a:xfrm>
                <a:off x="974308" y="4898793"/>
                <a:ext cx="3265653" cy="10223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" name="Text Box 2"/>
              <p:cNvSpPr txBox="1">
                <a:spLocks noChangeArrowheads="1"/>
              </p:cNvSpPr>
              <p:nvPr/>
            </p:nvSpPr>
            <p:spPr bwMode="auto">
              <a:xfrm>
                <a:off x="-72516" y="5517232"/>
                <a:ext cx="1280199" cy="2588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1600" b="0" i="0" u="none" strike="noStrike" cap="none" normalizeH="0" baseline="0" dirty="0" smtClean="0">
                    <a:ln>
                      <a:noFill/>
                    </a:ln>
                    <a:solidFill>
                      <a:srgbClr val="FF662E"/>
                    </a:solidFill>
                    <a:effectLst/>
                    <a:latin typeface="Arial" pitchFamily="34" charset="0"/>
                    <a:cs typeface="Arial" pitchFamily="34" charset="0"/>
                  </a:rPr>
                  <a:t>thickness t</a:t>
                </a:r>
              </a:p>
            </p:txBody>
          </p:sp>
          <p:cxnSp>
            <p:nvCxnSpPr>
              <p:cNvPr id="90" name="AutoShape 8"/>
              <p:cNvCxnSpPr>
                <a:cxnSpLocks noChangeShapeType="1"/>
              </p:cNvCxnSpPr>
              <p:nvPr/>
            </p:nvCxnSpPr>
            <p:spPr bwMode="auto">
              <a:xfrm>
                <a:off x="1170448" y="5660772"/>
                <a:ext cx="0" cy="17642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lg"/>
              </a:ln>
            </p:spPr>
          </p:cxnSp>
          <p:cxnSp>
            <p:nvCxnSpPr>
              <p:cNvPr id="91" name="AutoShape 9"/>
              <p:cNvCxnSpPr>
                <a:cxnSpLocks noChangeShapeType="1"/>
              </p:cNvCxnSpPr>
              <p:nvPr/>
            </p:nvCxnSpPr>
            <p:spPr bwMode="auto">
              <a:xfrm flipV="1">
                <a:off x="1170448" y="5854637"/>
                <a:ext cx="0" cy="137508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lg"/>
              </a:ln>
            </p:spPr>
          </p:cxnSp>
          <p:cxnSp>
            <p:nvCxnSpPr>
              <p:cNvPr id="92" name="AutoShape 10"/>
              <p:cNvCxnSpPr>
                <a:cxnSpLocks noChangeShapeType="1"/>
              </p:cNvCxnSpPr>
              <p:nvPr/>
            </p:nvCxnSpPr>
            <p:spPr bwMode="auto">
              <a:xfrm flipV="1">
                <a:off x="1582309" y="4800723"/>
                <a:ext cx="0" cy="14708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93" name="AutoShape 11"/>
              <p:cNvCxnSpPr>
                <a:cxnSpLocks noChangeShapeType="1"/>
              </p:cNvCxnSpPr>
              <p:nvPr/>
            </p:nvCxnSpPr>
            <p:spPr bwMode="auto">
              <a:xfrm>
                <a:off x="1587588" y="4833413"/>
                <a:ext cx="1830442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lg"/>
                <a:tailEnd type="triangle" w="med" len="lg"/>
              </a:ln>
            </p:spPr>
          </p:cxnSp>
          <p:sp>
            <p:nvSpPr>
              <p:cNvPr id="94" name="Text Box 12"/>
              <p:cNvSpPr txBox="1">
                <a:spLocks noChangeArrowheads="1"/>
              </p:cNvSpPr>
              <p:nvPr/>
            </p:nvSpPr>
            <p:spPr bwMode="auto">
              <a:xfrm>
                <a:off x="1786553" y="4509120"/>
                <a:ext cx="1491884" cy="2335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1600" b="0" i="0" u="none" strike="noStrike" cap="none" normalizeH="0" baseline="0" dirty="0" smtClean="0">
                    <a:ln>
                      <a:noFill/>
                    </a:ln>
                    <a:solidFill>
                      <a:srgbClr val="FF662E"/>
                    </a:solidFill>
                    <a:effectLst/>
                    <a:latin typeface="Arial" pitchFamily="34" charset="0"/>
                    <a:cs typeface="Arial" pitchFamily="34" charset="0"/>
                  </a:rPr>
                  <a:t>width b</a:t>
                </a:r>
              </a:p>
            </p:txBody>
          </p:sp>
          <p:cxnSp>
            <p:nvCxnSpPr>
              <p:cNvPr id="95" name="AutoShape 14"/>
              <p:cNvCxnSpPr>
                <a:cxnSpLocks noChangeShapeType="1"/>
              </p:cNvCxnSpPr>
              <p:nvPr/>
            </p:nvCxnSpPr>
            <p:spPr bwMode="auto">
              <a:xfrm>
                <a:off x="4010570" y="4956342"/>
                <a:ext cx="0" cy="88253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lg"/>
                <a:tailEnd type="triangle" w="med" len="lg"/>
              </a:ln>
            </p:spPr>
          </p:cxnSp>
          <p:sp>
            <p:nvSpPr>
              <p:cNvPr id="96" name="Text Box 15"/>
              <p:cNvSpPr txBox="1">
                <a:spLocks noChangeArrowheads="1"/>
              </p:cNvSpPr>
              <p:nvPr/>
            </p:nvSpPr>
            <p:spPr bwMode="auto">
              <a:xfrm rot="16200000">
                <a:off x="3601323" y="5237490"/>
                <a:ext cx="1077261" cy="216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1600" b="0" i="0" u="none" strike="noStrike" cap="none" normalizeH="0" baseline="0" dirty="0" smtClean="0">
                    <a:ln>
                      <a:noFill/>
                    </a:ln>
                    <a:solidFill>
                      <a:srgbClr val="FF662E"/>
                    </a:solidFill>
                    <a:effectLst/>
                    <a:latin typeface="Arial" pitchFamily="34" charset="0"/>
                    <a:cs typeface="Arial" pitchFamily="34" charset="0"/>
                  </a:rPr>
                  <a:t>height h</a:t>
                </a:r>
              </a:p>
            </p:txBody>
          </p:sp>
          <p:cxnSp>
            <p:nvCxnSpPr>
              <p:cNvPr id="97" name="AutoShape 16"/>
              <p:cNvCxnSpPr>
                <a:cxnSpLocks noChangeShapeType="1"/>
              </p:cNvCxnSpPr>
              <p:nvPr/>
            </p:nvCxnSpPr>
            <p:spPr bwMode="auto">
              <a:xfrm flipV="1">
                <a:off x="3426064" y="4800723"/>
                <a:ext cx="0" cy="14708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98" name="AutoShape 36"/>
              <p:cNvCxnSpPr>
                <a:cxnSpLocks noChangeShapeType="1"/>
              </p:cNvCxnSpPr>
              <p:nvPr/>
            </p:nvCxnSpPr>
            <p:spPr bwMode="auto">
              <a:xfrm>
                <a:off x="3426064" y="4952425"/>
                <a:ext cx="60797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99" name="Text Box 2"/>
              <p:cNvSpPr txBox="1">
                <a:spLocks noChangeArrowheads="1"/>
              </p:cNvSpPr>
              <p:nvPr/>
            </p:nvSpPr>
            <p:spPr bwMode="auto">
              <a:xfrm>
                <a:off x="1763688" y="5326593"/>
                <a:ext cx="1546176" cy="2335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lang="de-DE" sz="1600" dirty="0" smtClean="0">
                    <a:solidFill>
                      <a:srgbClr val="FF662E"/>
                    </a:solidFill>
                    <a:latin typeface="Arial" pitchFamily="34" charset="0"/>
                    <a:cs typeface="Arial" pitchFamily="34" charset="0"/>
                  </a:rPr>
                  <a:t>E-Modulus</a:t>
                </a:r>
                <a:endParaRPr kumimoji="0" lang="de-DE" sz="1600" b="0" i="0" u="none" strike="noStrike" cap="none" normalizeH="0" baseline="0" dirty="0" smtClean="0">
                  <a:ln>
                    <a:noFill/>
                  </a:ln>
                  <a:solidFill>
                    <a:srgbClr val="FF662E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00" name="Gerade Verbindung 113"/>
              <p:cNvCxnSpPr>
                <a:cxnSpLocks noChangeShapeType="1"/>
              </p:cNvCxnSpPr>
              <p:nvPr/>
            </p:nvCxnSpPr>
            <p:spPr bwMode="auto">
              <a:xfrm flipH="1">
                <a:off x="1431970" y="5517232"/>
                <a:ext cx="511738" cy="2674"/>
              </a:xfrm>
              <a:prstGeom prst="line">
                <a:avLst/>
              </a:prstGeom>
              <a:noFill/>
              <a:ln w="19050" algn="ctr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grpSp>
          <p:nvGrpSpPr>
            <p:cNvPr id="101" name="Group 17"/>
            <p:cNvGrpSpPr>
              <a:grpSpLocks/>
            </p:cNvGrpSpPr>
            <p:nvPr/>
          </p:nvGrpSpPr>
          <p:grpSpPr bwMode="auto">
            <a:xfrm>
              <a:off x="1907704" y="4969730"/>
              <a:ext cx="1007414" cy="907542"/>
              <a:chOff x="1134" y="6414"/>
              <a:chExt cx="1321" cy="1191"/>
            </a:xfrm>
          </p:grpSpPr>
          <p:cxnSp>
            <p:nvCxnSpPr>
              <p:cNvPr id="102" name="AutoShape 18"/>
              <p:cNvCxnSpPr>
                <a:cxnSpLocks noChangeShapeType="1"/>
              </p:cNvCxnSpPr>
              <p:nvPr/>
            </p:nvCxnSpPr>
            <p:spPr bwMode="auto">
              <a:xfrm>
                <a:off x="2054" y="6858"/>
                <a:ext cx="0" cy="678"/>
              </a:xfrm>
              <a:prstGeom prst="straightConnector1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 type="triangle" w="med" len="lg"/>
              </a:ln>
            </p:spPr>
          </p:cxnSp>
          <p:cxnSp>
            <p:nvCxnSpPr>
              <p:cNvPr id="103" name="AutoShape 19"/>
              <p:cNvCxnSpPr>
                <a:cxnSpLocks noChangeShapeType="1"/>
              </p:cNvCxnSpPr>
              <p:nvPr/>
            </p:nvCxnSpPr>
            <p:spPr bwMode="auto">
              <a:xfrm flipH="1">
                <a:off x="1262" y="6801"/>
                <a:ext cx="715" cy="0"/>
              </a:xfrm>
              <a:prstGeom prst="straightConnector1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 type="triangle" w="med" len="lg"/>
              </a:ln>
            </p:spPr>
          </p:cxnSp>
          <p:sp>
            <p:nvSpPr>
              <p:cNvPr id="104" name="Text Box 20"/>
              <p:cNvSpPr txBox="1">
                <a:spLocks noChangeArrowheads="1"/>
              </p:cNvSpPr>
              <p:nvPr/>
            </p:nvSpPr>
            <p:spPr bwMode="auto">
              <a:xfrm>
                <a:off x="1992" y="7254"/>
                <a:ext cx="414" cy="35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z</a:t>
                </a:r>
                <a:endParaRPr kumimoji="0" lang="de-DE" sz="1600" b="0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de-DE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5" name="Text Box 21"/>
              <p:cNvSpPr txBox="1">
                <a:spLocks noChangeArrowheads="1"/>
              </p:cNvSpPr>
              <p:nvPr/>
            </p:nvSpPr>
            <p:spPr bwMode="auto">
              <a:xfrm>
                <a:off x="2041" y="6528"/>
                <a:ext cx="414" cy="35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y</a:t>
                </a:r>
                <a:endParaRPr kumimoji="0" lang="de-DE" sz="1600" b="0" i="0" u="none" strike="noStrike" cap="none" normalizeH="0" baseline="-25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de-DE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6" name="Oval 22"/>
              <p:cNvSpPr>
                <a:spLocks noChangeArrowheads="1"/>
              </p:cNvSpPr>
              <p:nvPr/>
            </p:nvSpPr>
            <p:spPr bwMode="auto">
              <a:xfrm>
                <a:off x="1981" y="6730"/>
                <a:ext cx="151" cy="146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60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07" name="AutoShape 23"/>
              <p:cNvCxnSpPr>
                <a:cxnSpLocks noChangeShapeType="1"/>
              </p:cNvCxnSpPr>
              <p:nvPr/>
            </p:nvCxnSpPr>
            <p:spPr bwMode="auto">
              <a:xfrm>
                <a:off x="2005" y="6759"/>
                <a:ext cx="101" cy="90"/>
              </a:xfrm>
              <a:prstGeom prst="straightConnector1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08" name="AutoShape 24"/>
              <p:cNvCxnSpPr>
                <a:cxnSpLocks noChangeShapeType="1"/>
              </p:cNvCxnSpPr>
              <p:nvPr/>
            </p:nvCxnSpPr>
            <p:spPr bwMode="auto">
              <a:xfrm flipV="1">
                <a:off x="2005" y="6759"/>
                <a:ext cx="101" cy="90"/>
              </a:xfrm>
              <a:prstGeom prst="straightConnector1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109" name="Text Box 25"/>
              <p:cNvSpPr txBox="1">
                <a:spLocks noChangeArrowheads="1"/>
              </p:cNvSpPr>
              <p:nvPr/>
            </p:nvSpPr>
            <p:spPr bwMode="auto">
              <a:xfrm>
                <a:off x="1134" y="6414"/>
                <a:ext cx="414" cy="351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x</a:t>
                </a:r>
                <a:endParaRPr kumimoji="0" lang="de-DE" sz="1600" b="0" i="0" u="none" strike="noStrike" cap="none" normalizeH="0" baseline="-25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de-DE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110" name="Gruppieren 61"/>
          <p:cNvGrpSpPr/>
          <p:nvPr/>
        </p:nvGrpSpPr>
        <p:grpSpPr>
          <a:xfrm>
            <a:off x="5652120" y="2816932"/>
            <a:ext cx="1074356" cy="961444"/>
            <a:chOff x="4860032" y="4509120"/>
            <a:chExt cx="1074356" cy="961444"/>
          </a:xfrm>
        </p:grpSpPr>
        <p:cxnSp>
          <p:nvCxnSpPr>
            <p:cNvPr id="111" name="AutoShape 4"/>
            <p:cNvCxnSpPr>
              <a:cxnSpLocks noChangeShapeType="1"/>
            </p:cNvCxnSpPr>
            <p:nvPr/>
          </p:nvCxnSpPr>
          <p:spPr bwMode="auto">
            <a:xfrm flipV="1">
              <a:off x="5567957" y="4549145"/>
              <a:ext cx="0" cy="603038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</p:spPr>
        </p:cxnSp>
        <p:cxnSp>
          <p:nvCxnSpPr>
            <p:cNvPr id="112" name="AutoShape 5"/>
            <p:cNvCxnSpPr>
              <a:cxnSpLocks noChangeShapeType="1"/>
            </p:cNvCxnSpPr>
            <p:nvPr/>
          </p:nvCxnSpPr>
          <p:spPr bwMode="auto">
            <a:xfrm flipH="1">
              <a:off x="4932040" y="5152183"/>
              <a:ext cx="635917" cy="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</p:spPr>
        </p:cxnSp>
        <p:sp>
          <p:nvSpPr>
            <p:cNvPr id="113" name="Text Box 6"/>
            <p:cNvSpPr txBox="1">
              <a:spLocks noChangeArrowheads="1"/>
            </p:cNvSpPr>
            <p:nvPr/>
          </p:nvSpPr>
          <p:spPr bwMode="auto">
            <a:xfrm>
              <a:off x="5566179" y="5101485"/>
              <a:ext cx="368209" cy="31219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de-DE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z</a:t>
              </a:r>
              <a:endParaRPr kumimoji="0" lang="de-DE" sz="1400" b="0" i="0" u="none" strike="noStrike" cap="none" normalizeH="0" baseline="-25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4" name="Text Box 7"/>
            <p:cNvSpPr txBox="1">
              <a:spLocks noChangeArrowheads="1"/>
            </p:cNvSpPr>
            <p:nvPr/>
          </p:nvSpPr>
          <p:spPr bwMode="auto">
            <a:xfrm>
              <a:off x="5527935" y="4509120"/>
              <a:ext cx="368209" cy="31219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de-DE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y</a:t>
              </a:r>
              <a:endParaRPr kumimoji="0" lang="de-DE" sz="1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 useBgFill="1">
          <p:nvSpPr>
            <p:cNvPr id="115" name="Oval 8"/>
            <p:cNvSpPr>
              <a:spLocks noChangeArrowheads="1"/>
            </p:cNvSpPr>
            <p:nvPr/>
          </p:nvSpPr>
          <p:spPr bwMode="auto">
            <a:xfrm>
              <a:off x="5503031" y="5089033"/>
              <a:ext cx="134299" cy="129858"/>
            </a:xfrm>
            <a:prstGeom prst="ellipse">
              <a:avLst/>
            </a:prstGeom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cxnSp>
          <p:nvCxnSpPr>
            <p:cNvPr id="116" name="AutoShape 9"/>
            <p:cNvCxnSpPr>
              <a:cxnSpLocks noChangeShapeType="1"/>
            </p:cNvCxnSpPr>
            <p:nvPr/>
          </p:nvCxnSpPr>
          <p:spPr bwMode="auto">
            <a:xfrm>
              <a:off x="5524377" y="5114826"/>
              <a:ext cx="89829" cy="80049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7" name="AutoShape 10"/>
            <p:cNvCxnSpPr>
              <a:cxnSpLocks noChangeShapeType="1"/>
            </p:cNvCxnSpPr>
            <p:nvPr/>
          </p:nvCxnSpPr>
          <p:spPr bwMode="auto">
            <a:xfrm flipV="1">
              <a:off x="5524377" y="5114826"/>
              <a:ext cx="89829" cy="80049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18" name="Text Box 34"/>
            <p:cNvSpPr txBox="1">
              <a:spLocks noChangeArrowheads="1"/>
            </p:cNvSpPr>
            <p:nvPr/>
          </p:nvSpPr>
          <p:spPr bwMode="auto">
            <a:xfrm>
              <a:off x="4860032" y="5157192"/>
              <a:ext cx="368935" cy="31337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de-DE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x</a:t>
              </a:r>
              <a:endParaRPr kumimoji="0" lang="de-DE" sz="1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571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/>
              <a:t>B-Pillar Metamodel Generation</a:t>
            </a:r>
            <a:endParaRPr lang="en-US" dirty="0" smtClean="0"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908740" y="973305"/>
            <a:ext cx="6996325" cy="91540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89" name="Gruppieren 16"/>
          <p:cNvGrpSpPr>
            <a:grpSpLocks noChangeAspect="1"/>
          </p:cNvGrpSpPr>
          <p:nvPr/>
        </p:nvGrpSpPr>
        <p:grpSpPr>
          <a:xfrm>
            <a:off x="2183310" y="1169464"/>
            <a:ext cx="1098487" cy="366163"/>
            <a:chOff x="6804248" y="1268760"/>
            <a:chExt cx="864096" cy="288032"/>
          </a:xfrm>
        </p:grpSpPr>
        <p:cxnSp>
          <p:nvCxnSpPr>
            <p:cNvPr id="104" name="Gerade Verbindung 103"/>
            <p:cNvCxnSpPr/>
            <p:nvPr/>
          </p:nvCxnSpPr>
          <p:spPr>
            <a:xfrm>
              <a:off x="7020272" y="1268760"/>
              <a:ext cx="432000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 Verbindung 104"/>
            <p:cNvCxnSpPr/>
            <p:nvPr/>
          </p:nvCxnSpPr>
          <p:spPr>
            <a:xfrm flipH="1">
              <a:off x="6948264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 Verbindung 105"/>
            <p:cNvCxnSpPr/>
            <p:nvPr/>
          </p:nvCxnSpPr>
          <p:spPr>
            <a:xfrm flipH="1">
              <a:off x="6804248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Gerade Verbindung 116"/>
            <p:cNvCxnSpPr/>
            <p:nvPr/>
          </p:nvCxnSpPr>
          <p:spPr>
            <a:xfrm>
              <a:off x="7452320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Gerade Verbindung 117"/>
            <p:cNvCxnSpPr/>
            <p:nvPr/>
          </p:nvCxnSpPr>
          <p:spPr>
            <a:xfrm>
              <a:off x="7524328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uppieren 29"/>
          <p:cNvGrpSpPr>
            <a:grpSpLocks noChangeAspect="1"/>
          </p:cNvGrpSpPr>
          <p:nvPr/>
        </p:nvGrpSpPr>
        <p:grpSpPr>
          <a:xfrm>
            <a:off x="5452619" y="1169464"/>
            <a:ext cx="1373110" cy="366163"/>
            <a:chOff x="6660232" y="1268760"/>
            <a:chExt cx="1080120" cy="288032"/>
          </a:xfrm>
        </p:grpSpPr>
        <p:cxnSp>
          <p:nvCxnSpPr>
            <p:cNvPr id="120" name="Gerade Verbindung 119"/>
            <p:cNvCxnSpPr/>
            <p:nvPr/>
          </p:nvCxnSpPr>
          <p:spPr>
            <a:xfrm>
              <a:off x="6876256" y="1268760"/>
              <a:ext cx="648072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Gerade Verbindung 120"/>
            <p:cNvCxnSpPr/>
            <p:nvPr/>
          </p:nvCxnSpPr>
          <p:spPr>
            <a:xfrm flipH="1">
              <a:off x="6804248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Gerade Verbindung 121"/>
            <p:cNvCxnSpPr/>
            <p:nvPr/>
          </p:nvCxnSpPr>
          <p:spPr>
            <a:xfrm flipH="1">
              <a:off x="6660232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Gerade Verbindung 122"/>
            <p:cNvCxnSpPr/>
            <p:nvPr/>
          </p:nvCxnSpPr>
          <p:spPr>
            <a:xfrm>
              <a:off x="7524328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Gerade Verbindung 123"/>
            <p:cNvCxnSpPr/>
            <p:nvPr/>
          </p:nvCxnSpPr>
          <p:spPr>
            <a:xfrm>
              <a:off x="7596336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Gruppieren 35"/>
          <p:cNvGrpSpPr>
            <a:grpSpLocks noChangeAspect="1"/>
          </p:cNvGrpSpPr>
          <p:nvPr/>
        </p:nvGrpSpPr>
        <p:grpSpPr>
          <a:xfrm>
            <a:off x="3687191" y="1230006"/>
            <a:ext cx="1373110" cy="274619"/>
            <a:chOff x="6732240" y="2420888"/>
            <a:chExt cx="1080120" cy="216024"/>
          </a:xfrm>
        </p:grpSpPr>
        <p:cxnSp>
          <p:nvCxnSpPr>
            <p:cNvPr id="129" name="Gerade Verbindung 128"/>
            <p:cNvCxnSpPr/>
            <p:nvPr/>
          </p:nvCxnSpPr>
          <p:spPr>
            <a:xfrm>
              <a:off x="6948264" y="2420888"/>
              <a:ext cx="648072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Gerade Verbindung 129"/>
            <p:cNvCxnSpPr/>
            <p:nvPr/>
          </p:nvCxnSpPr>
          <p:spPr>
            <a:xfrm flipH="1">
              <a:off x="6876256" y="2420888"/>
              <a:ext cx="72008" cy="21600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Gerade Verbindung 130"/>
            <p:cNvCxnSpPr/>
            <p:nvPr/>
          </p:nvCxnSpPr>
          <p:spPr>
            <a:xfrm flipH="1">
              <a:off x="6732240" y="263691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Gerade Verbindung 131"/>
            <p:cNvCxnSpPr/>
            <p:nvPr/>
          </p:nvCxnSpPr>
          <p:spPr>
            <a:xfrm>
              <a:off x="7596336" y="2420888"/>
              <a:ext cx="72008" cy="21600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Gerade Verbindung 132"/>
            <p:cNvCxnSpPr/>
            <p:nvPr/>
          </p:nvCxnSpPr>
          <p:spPr>
            <a:xfrm>
              <a:off x="7668344" y="263691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Textfeld 133"/>
          <p:cNvSpPr txBox="1"/>
          <p:nvPr/>
        </p:nvSpPr>
        <p:spPr>
          <a:xfrm>
            <a:off x="3197257" y="1561781"/>
            <a:ext cx="2484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Arial" pitchFamily="34" charset="0"/>
                <a:cs typeface="Arial" pitchFamily="34" charset="0"/>
              </a:rPr>
              <a:t>Konstruktionsvariante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5" name="Pfeil nach unten 134"/>
          <p:cNvSpPr/>
          <p:nvPr/>
        </p:nvSpPr>
        <p:spPr>
          <a:xfrm>
            <a:off x="1693374" y="2150257"/>
            <a:ext cx="326931" cy="23539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6" name="Pfeil nach unten 135"/>
          <p:cNvSpPr/>
          <p:nvPr/>
        </p:nvSpPr>
        <p:spPr>
          <a:xfrm>
            <a:off x="6858885" y="1954098"/>
            <a:ext cx="326931" cy="4577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2" name="Textfeld 141"/>
          <p:cNvSpPr txBox="1">
            <a:spLocks noChangeAspect="1"/>
          </p:cNvSpPr>
          <p:nvPr/>
        </p:nvSpPr>
        <p:spPr>
          <a:xfrm>
            <a:off x="3066485" y="5541903"/>
            <a:ext cx="273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latin typeface="Arial" pitchFamily="34" charset="0"/>
                <a:cs typeface="Arial" pitchFamily="34" charset="0"/>
              </a:rPr>
              <a:t>Local Model Network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" name="Grafik 47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575" y="4234178"/>
            <a:ext cx="1760951" cy="1324065"/>
          </a:xfrm>
          <a:prstGeom prst="rect">
            <a:avLst/>
          </a:prstGeom>
        </p:spPr>
      </p:pic>
      <p:sp>
        <p:nvSpPr>
          <p:cNvPr id="144" name="Text Box 18"/>
          <p:cNvSpPr txBox="1">
            <a:spLocks noChangeArrowheads="1"/>
          </p:cNvSpPr>
          <p:nvPr/>
        </p:nvSpPr>
        <p:spPr bwMode="auto">
          <a:xfrm>
            <a:off x="6270591" y="4765800"/>
            <a:ext cx="1634474" cy="849926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de-DE" dirty="0" smtClean="0">
                <a:latin typeface="Arial" pitchFamily="34" charset="0"/>
                <a:cs typeface="Arial" pitchFamily="34" charset="0"/>
              </a:rPr>
              <a:t>Overal Result</a:t>
            </a:r>
            <a:endParaRPr kumimoji="0" lang="de-DE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5" name="Rechteck 144"/>
          <p:cNvSpPr/>
          <p:nvPr/>
        </p:nvSpPr>
        <p:spPr>
          <a:xfrm>
            <a:off x="974126" y="4765706"/>
            <a:ext cx="1634655" cy="850021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Design Parameter</a:t>
            </a:r>
            <a:endParaRPr lang="de-D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6" name="Textfeld 145"/>
          <p:cNvSpPr txBox="1"/>
          <p:nvPr/>
        </p:nvSpPr>
        <p:spPr>
          <a:xfrm>
            <a:off x="5544108" y="3514930"/>
            <a:ext cx="313853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latin typeface="Arial" pitchFamily="34" charset="0"/>
                <a:cs typeface="Arial" pitchFamily="34" charset="0"/>
              </a:rPr>
              <a:t>Technical- and Economical Analysis</a:t>
            </a:r>
          </a:p>
        </p:txBody>
      </p:sp>
      <p:grpSp>
        <p:nvGrpSpPr>
          <p:cNvPr id="147" name="Gruppieren 70"/>
          <p:cNvGrpSpPr/>
          <p:nvPr/>
        </p:nvGrpSpPr>
        <p:grpSpPr>
          <a:xfrm>
            <a:off x="6989658" y="2804119"/>
            <a:ext cx="669528" cy="653862"/>
            <a:chOff x="7075028" y="2300679"/>
            <a:chExt cx="737332" cy="720080"/>
          </a:xfrm>
        </p:grpSpPr>
        <p:grpSp>
          <p:nvGrpSpPr>
            <p:cNvPr id="148" name="Gruppieren 63"/>
            <p:cNvGrpSpPr/>
            <p:nvPr/>
          </p:nvGrpSpPr>
          <p:grpSpPr>
            <a:xfrm>
              <a:off x="7092280" y="2300679"/>
              <a:ext cx="720080" cy="720080"/>
              <a:chOff x="7596336" y="2564904"/>
              <a:chExt cx="720080" cy="720080"/>
            </a:xfrm>
          </p:grpSpPr>
          <p:sp>
            <p:nvSpPr>
              <p:cNvPr id="153" name="Rechteck 152"/>
              <p:cNvSpPr/>
              <p:nvPr/>
            </p:nvSpPr>
            <p:spPr>
              <a:xfrm>
                <a:off x="7596336" y="2564904"/>
                <a:ext cx="720080" cy="720080"/>
              </a:xfrm>
              <a:prstGeom prst="rect">
                <a:avLst/>
              </a:prstGeom>
              <a:solidFill>
                <a:schemeClr val="bg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54" name="Gerade Verbindung 153"/>
              <p:cNvCxnSpPr/>
              <p:nvPr/>
            </p:nvCxnSpPr>
            <p:spPr>
              <a:xfrm>
                <a:off x="7777106" y="2690080"/>
                <a:ext cx="45005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Gerade Verbindung 154"/>
              <p:cNvCxnSpPr/>
              <p:nvPr/>
            </p:nvCxnSpPr>
            <p:spPr>
              <a:xfrm>
                <a:off x="7785043" y="2787488"/>
                <a:ext cx="27003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Gerade Verbindung 155"/>
              <p:cNvCxnSpPr/>
              <p:nvPr/>
            </p:nvCxnSpPr>
            <p:spPr>
              <a:xfrm>
                <a:off x="7785043" y="2870609"/>
                <a:ext cx="27003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Gerade Verbindung 156"/>
              <p:cNvCxnSpPr/>
              <p:nvPr/>
            </p:nvCxnSpPr>
            <p:spPr>
              <a:xfrm>
                <a:off x="7785043" y="2957983"/>
                <a:ext cx="27003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Gerade Verbindung 157"/>
              <p:cNvCxnSpPr/>
              <p:nvPr/>
            </p:nvCxnSpPr>
            <p:spPr>
              <a:xfrm>
                <a:off x="7785043" y="3051708"/>
                <a:ext cx="27003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Gerade Verbindung 158"/>
              <p:cNvCxnSpPr/>
              <p:nvPr/>
            </p:nvCxnSpPr>
            <p:spPr>
              <a:xfrm>
                <a:off x="7670471" y="3189734"/>
                <a:ext cx="3600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Textfeld 159"/>
              <p:cNvSpPr txBox="1"/>
              <p:nvPr/>
            </p:nvSpPr>
            <p:spPr>
              <a:xfrm>
                <a:off x="8119885" y="3068960"/>
                <a:ext cx="135015" cy="138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 smtClean="0">
                    <a:latin typeface="Arial" pitchFamily="34" charset="0"/>
                    <a:cs typeface="Arial" pitchFamily="34" charset="0"/>
                  </a:rPr>
                  <a:t>€</a:t>
                </a:r>
                <a:endParaRPr lang="de-DE" sz="12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9" name="Textfeld 148"/>
            <p:cNvSpPr txBox="1"/>
            <p:nvPr/>
          </p:nvSpPr>
          <p:spPr>
            <a:xfrm>
              <a:off x="7075028" y="2415817"/>
              <a:ext cx="2880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+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0" name="Textfeld 149"/>
            <p:cNvSpPr txBox="1"/>
            <p:nvPr/>
          </p:nvSpPr>
          <p:spPr>
            <a:xfrm>
              <a:off x="7075028" y="2499209"/>
              <a:ext cx="2880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+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1" name="Textfeld 150"/>
            <p:cNvSpPr txBox="1"/>
            <p:nvPr/>
          </p:nvSpPr>
          <p:spPr>
            <a:xfrm>
              <a:off x="7080786" y="2589291"/>
              <a:ext cx="2880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+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2" name="Textfeld 151"/>
            <p:cNvSpPr txBox="1"/>
            <p:nvPr/>
          </p:nvSpPr>
          <p:spPr>
            <a:xfrm>
              <a:off x="7080786" y="2690177"/>
              <a:ext cx="2880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>
                  <a:latin typeface="Arial" pitchFamily="34" charset="0"/>
                  <a:cs typeface="Arial" pitchFamily="34" charset="0"/>
                </a:rPr>
                <a:t>+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61" name="Picture 2" descr="C:\Users\schmidt\Desktop\Strukturanalyse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000" t="13335" r="39290" b="23162"/>
          <a:stretch>
            <a:fillRect/>
          </a:stretch>
        </p:blipFill>
        <p:spPr bwMode="auto">
          <a:xfrm>
            <a:off x="6139637" y="2673347"/>
            <a:ext cx="482776" cy="831922"/>
          </a:xfrm>
          <a:prstGeom prst="rect">
            <a:avLst/>
          </a:prstGeom>
          <a:noFill/>
        </p:spPr>
      </p:pic>
      <p:sp>
        <p:nvSpPr>
          <p:cNvPr id="162" name="Pfeil nach unten 161"/>
          <p:cNvSpPr/>
          <p:nvPr/>
        </p:nvSpPr>
        <p:spPr>
          <a:xfrm>
            <a:off x="6858885" y="4111843"/>
            <a:ext cx="326931" cy="4577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3" name="Pfeil nach unten 162"/>
          <p:cNvSpPr/>
          <p:nvPr/>
        </p:nvSpPr>
        <p:spPr>
          <a:xfrm rot="16200000">
            <a:off x="3001099" y="4961864"/>
            <a:ext cx="326931" cy="4577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4" name="Pfeil nach unten 163"/>
          <p:cNvSpPr/>
          <p:nvPr/>
        </p:nvSpPr>
        <p:spPr>
          <a:xfrm rot="5400000">
            <a:off x="5551161" y="4961864"/>
            <a:ext cx="326931" cy="4577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" name="Gruppierung 2"/>
          <p:cNvGrpSpPr/>
          <p:nvPr/>
        </p:nvGrpSpPr>
        <p:grpSpPr>
          <a:xfrm>
            <a:off x="3066485" y="2024844"/>
            <a:ext cx="2736416" cy="1046179"/>
            <a:chOff x="3066485" y="2584462"/>
            <a:chExt cx="2736416" cy="1046179"/>
          </a:xfrm>
        </p:grpSpPr>
        <p:sp>
          <p:nvSpPr>
            <p:cNvPr id="60" name="Ellipse 73"/>
            <p:cNvSpPr/>
            <p:nvPr/>
          </p:nvSpPr>
          <p:spPr>
            <a:xfrm>
              <a:off x="3328030" y="2584462"/>
              <a:ext cx="2157745" cy="10461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5" name="Textfeld 164"/>
            <p:cNvSpPr txBox="1">
              <a:spLocks noChangeAspect="1"/>
            </p:cNvSpPr>
            <p:nvPr/>
          </p:nvSpPr>
          <p:spPr>
            <a:xfrm>
              <a:off x="3066485" y="2934892"/>
              <a:ext cx="2736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 smtClean="0">
                  <a:latin typeface="Arial" pitchFamily="34" charset="0"/>
                  <a:cs typeface="Arial" pitchFamily="34" charset="0"/>
                </a:rPr>
                <a:t>Training</a:t>
              </a:r>
              <a:endParaRPr lang="de-DE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66" name="Rechteck 165"/>
          <p:cNvSpPr/>
          <p:nvPr/>
        </p:nvSpPr>
        <p:spPr>
          <a:xfrm>
            <a:off x="908740" y="973305"/>
            <a:ext cx="6996325" cy="91540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67" name="Gruppieren 16"/>
          <p:cNvGrpSpPr>
            <a:grpSpLocks noChangeAspect="1"/>
          </p:cNvGrpSpPr>
          <p:nvPr/>
        </p:nvGrpSpPr>
        <p:grpSpPr>
          <a:xfrm>
            <a:off x="2183310" y="1106128"/>
            <a:ext cx="1098487" cy="366163"/>
            <a:chOff x="6804248" y="1268760"/>
            <a:chExt cx="864096" cy="288032"/>
          </a:xfrm>
        </p:grpSpPr>
        <p:cxnSp>
          <p:nvCxnSpPr>
            <p:cNvPr id="168" name="Gerade Verbindung 167"/>
            <p:cNvCxnSpPr/>
            <p:nvPr/>
          </p:nvCxnSpPr>
          <p:spPr>
            <a:xfrm>
              <a:off x="7020272" y="1268760"/>
              <a:ext cx="432000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Gerade Verbindung 168"/>
            <p:cNvCxnSpPr/>
            <p:nvPr/>
          </p:nvCxnSpPr>
          <p:spPr>
            <a:xfrm flipH="1">
              <a:off x="6948264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Gerade Verbindung 169"/>
            <p:cNvCxnSpPr/>
            <p:nvPr/>
          </p:nvCxnSpPr>
          <p:spPr>
            <a:xfrm flipH="1">
              <a:off x="6804248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Gerade Verbindung 170"/>
            <p:cNvCxnSpPr/>
            <p:nvPr/>
          </p:nvCxnSpPr>
          <p:spPr>
            <a:xfrm>
              <a:off x="7452320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Gerade Verbindung 171"/>
            <p:cNvCxnSpPr/>
            <p:nvPr/>
          </p:nvCxnSpPr>
          <p:spPr>
            <a:xfrm>
              <a:off x="7524328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Gruppieren 29"/>
          <p:cNvGrpSpPr>
            <a:grpSpLocks noChangeAspect="1"/>
          </p:cNvGrpSpPr>
          <p:nvPr/>
        </p:nvGrpSpPr>
        <p:grpSpPr>
          <a:xfrm>
            <a:off x="5093459" y="1106128"/>
            <a:ext cx="1373110" cy="366163"/>
            <a:chOff x="6660232" y="1268760"/>
            <a:chExt cx="1080120" cy="288032"/>
          </a:xfrm>
        </p:grpSpPr>
        <p:cxnSp>
          <p:nvCxnSpPr>
            <p:cNvPr id="174" name="Gerade Verbindung 173"/>
            <p:cNvCxnSpPr/>
            <p:nvPr/>
          </p:nvCxnSpPr>
          <p:spPr>
            <a:xfrm>
              <a:off x="6876256" y="1268760"/>
              <a:ext cx="648072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Gerade Verbindung 174"/>
            <p:cNvCxnSpPr/>
            <p:nvPr/>
          </p:nvCxnSpPr>
          <p:spPr>
            <a:xfrm flipH="1">
              <a:off x="6804248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Gerade Verbindung 175"/>
            <p:cNvCxnSpPr/>
            <p:nvPr/>
          </p:nvCxnSpPr>
          <p:spPr>
            <a:xfrm flipH="1">
              <a:off x="6660232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Gerade Verbindung 176"/>
            <p:cNvCxnSpPr/>
            <p:nvPr/>
          </p:nvCxnSpPr>
          <p:spPr>
            <a:xfrm>
              <a:off x="7524328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Gerade Verbindung 177"/>
            <p:cNvCxnSpPr/>
            <p:nvPr/>
          </p:nvCxnSpPr>
          <p:spPr>
            <a:xfrm>
              <a:off x="7596336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9" name="Gruppieren 35"/>
          <p:cNvGrpSpPr>
            <a:grpSpLocks noChangeAspect="1"/>
          </p:cNvGrpSpPr>
          <p:nvPr/>
        </p:nvGrpSpPr>
        <p:grpSpPr>
          <a:xfrm>
            <a:off x="3458802" y="1199233"/>
            <a:ext cx="1373110" cy="274619"/>
            <a:chOff x="6732240" y="2420888"/>
            <a:chExt cx="1080120" cy="216024"/>
          </a:xfrm>
        </p:grpSpPr>
        <p:cxnSp>
          <p:nvCxnSpPr>
            <p:cNvPr id="180" name="Gerade Verbindung 179"/>
            <p:cNvCxnSpPr/>
            <p:nvPr/>
          </p:nvCxnSpPr>
          <p:spPr>
            <a:xfrm>
              <a:off x="6948264" y="2420888"/>
              <a:ext cx="648072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Gerade Verbindung 180"/>
            <p:cNvCxnSpPr/>
            <p:nvPr/>
          </p:nvCxnSpPr>
          <p:spPr>
            <a:xfrm flipH="1">
              <a:off x="6876256" y="2420888"/>
              <a:ext cx="72008" cy="21600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Gerade Verbindung 181"/>
            <p:cNvCxnSpPr/>
            <p:nvPr/>
          </p:nvCxnSpPr>
          <p:spPr>
            <a:xfrm flipH="1">
              <a:off x="6732240" y="263691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Gerade Verbindung 182"/>
            <p:cNvCxnSpPr/>
            <p:nvPr/>
          </p:nvCxnSpPr>
          <p:spPr>
            <a:xfrm>
              <a:off x="7596336" y="2420888"/>
              <a:ext cx="72008" cy="21600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Gerade Verbindung 183"/>
            <p:cNvCxnSpPr/>
            <p:nvPr/>
          </p:nvCxnSpPr>
          <p:spPr>
            <a:xfrm>
              <a:off x="7668344" y="263691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5" name="Textfeld 184"/>
          <p:cNvSpPr txBox="1"/>
          <p:nvPr/>
        </p:nvSpPr>
        <p:spPr>
          <a:xfrm>
            <a:off x="3059832" y="1580171"/>
            <a:ext cx="2762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Arial" pitchFamily="34" charset="0"/>
                <a:cs typeface="Arial" pitchFamily="34" charset="0"/>
              </a:rPr>
              <a:t>B-Pillar Designs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6" name="Gruppieren 106"/>
          <p:cNvGrpSpPr>
            <a:grpSpLocks noChangeAspect="1"/>
          </p:cNvGrpSpPr>
          <p:nvPr/>
        </p:nvGrpSpPr>
        <p:grpSpPr>
          <a:xfrm>
            <a:off x="1005794" y="1310793"/>
            <a:ext cx="988647" cy="164773"/>
            <a:chOff x="5364088" y="2420888"/>
            <a:chExt cx="864096" cy="144016"/>
          </a:xfrm>
        </p:grpSpPr>
        <p:cxnSp>
          <p:nvCxnSpPr>
            <p:cNvPr id="187" name="Gerade Verbindung 186"/>
            <p:cNvCxnSpPr/>
            <p:nvPr/>
          </p:nvCxnSpPr>
          <p:spPr>
            <a:xfrm>
              <a:off x="5580112" y="2420888"/>
              <a:ext cx="432000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Gerade Verbindung 187"/>
            <p:cNvCxnSpPr/>
            <p:nvPr/>
          </p:nvCxnSpPr>
          <p:spPr>
            <a:xfrm flipH="1">
              <a:off x="5508104" y="2420888"/>
              <a:ext cx="72008" cy="144016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Gerade Verbindung 188"/>
            <p:cNvCxnSpPr/>
            <p:nvPr/>
          </p:nvCxnSpPr>
          <p:spPr>
            <a:xfrm flipH="1">
              <a:off x="5364088" y="2564904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Gerade Verbindung 189"/>
            <p:cNvCxnSpPr/>
            <p:nvPr/>
          </p:nvCxnSpPr>
          <p:spPr>
            <a:xfrm>
              <a:off x="6012160" y="2420888"/>
              <a:ext cx="72008" cy="144016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Gerade Verbindung 190"/>
            <p:cNvCxnSpPr/>
            <p:nvPr/>
          </p:nvCxnSpPr>
          <p:spPr>
            <a:xfrm>
              <a:off x="6084168" y="2564904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2" name="Gruppieren 112"/>
          <p:cNvGrpSpPr>
            <a:grpSpLocks noChangeAspect="1"/>
          </p:cNvGrpSpPr>
          <p:nvPr/>
        </p:nvGrpSpPr>
        <p:grpSpPr>
          <a:xfrm>
            <a:off x="6597341" y="1030858"/>
            <a:ext cx="1063712" cy="443213"/>
            <a:chOff x="6516216" y="2204864"/>
            <a:chExt cx="864096" cy="360040"/>
          </a:xfrm>
        </p:grpSpPr>
        <p:cxnSp>
          <p:nvCxnSpPr>
            <p:cNvPr id="193" name="Gerade Verbindung 192"/>
            <p:cNvCxnSpPr/>
            <p:nvPr/>
          </p:nvCxnSpPr>
          <p:spPr>
            <a:xfrm>
              <a:off x="6732240" y="2204864"/>
              <a:ext cx="432000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Gerade Verbindung 193"/>
            <p:cNvCxnSpPr/>
            <p:nvPr/>
          </p:nvCxnSpPr>
          <p:spPr>
            <a:xfrm flipH="1">
              <a:off x="6660232" y="2204864"/>
              <a:ext cx="72008" cy="36004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Gerade Verbindung 194"/>
            <p:cNvCxnSpPr/>
            <p:nvPr/>
          </p:nvCxnSpPr>
          <p:spPr>
            <a:xfrm flipH="1">
              <a:off x="6516216" y="2564904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Gerade Verbindung 195"/>
            <p:cNvCxnSpPr/>
            <p:nvPr/>
          </p:nvCxnSpPr>
          <p:spPr>
            <a:xfrm>
              <a:off x="7164288" y="2204864"/>
              <a:ext cx="72008" cy="36004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Gerade Verbindung 196"/>
            <p:cNvCxnSpPr/>
            <p:nvPr/>
          </p:nvCxnSpPr>
          <p:spPr>
            <a:xfrm>
              <a:off x="7236296" y="2564904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Textfeld 82"/>
          <p:cNvSpPr txBox="1"/>
          <p:nvPr/>
        </p:nvSpPr>
        <p:spPr>
          <a:xfrm>
            <a:off x="3203848" y="3140968"/>
            <a:ext cx="3960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 algn="l">
              <a:buFont typeface="Arial"/>
              <a:buChar char="•"/>
            </a:pPr>
            <a:r>
              <a:rPr lang="de-DE" sz="1400" dirty="0">
                <a:solidFill>
                  <a:srgbClr val="271D84"/>
                </a:solidFill>
                <a:latin typeface="Arial"/>
                <a:cs typeface="Arial"/>
              </a:rPr>
              <a:t>4</a:t>
            </a:r>
            <a:r>
              <a:rPr lang="de-DE" sz="1400" dirty="0" smtClean="0">
                <a:solidFill>
                  <a:srgbClr val="271D84"/>
                </a:solidFill>
                <a:latin typeface="Arial"/>
                <a:cs typeface="Arial"/>
              </a:rPr>
              <a:t> dimensional input space</a:t>
            </a:r>
          </a:p>
          <a:p>
            <a:pPr marL="177800" indent="-177800" algn="l">
              <a:buFont typeface="Arial"/>
              <a:buChar char="•"/>
            </a:pPr>
            <a:r>
              <a:rPr lang="de-DE" sz="1400" dirty="0" smtClean="0">
                <a:solidFill>
                  <a:srgbClr val="271D84"/>
                </a:solidFill>
                <a:latin typeface="Arial"/>
                <a:cs typeface="Arial"/>
              </a:rPr>
              <a:t>600 training data samples</a:t>
            </a:r>
          </a:p>
          <a:p>
            <a:pPr marL="177800" indent="-177800" algn="l" defTabSz="265113">
              <a:buFont typeface="Arial"/>
              <a:buChar char="•"/>
            </a:pPr>
            <a:r>
              <a:rPr lang="de-DE" sz="1400" dirty="0" smtClean="0">
                <a:solidFill>
                  <a:srgbClr val="271D84"/>
                </a:solidFill>
                <a:latin typeface="Arial"/>
                <a:cs typeface="Arial"/>
              </a:rPr>
              <a:t>Latin hypercube distributed</a:t>
            </a:r>
          </a:p>
          <a:p>
            <a:pPr marL="177800" indent="-177800" algn="l" defTabSz="265113">
              <a:buFont typeface="Arial"/>
              <a:buChar char="•"/>
            </a:pPr>
            <a:r>
              <a:rPr lang="de-DE" sz="1400" dirty="0" smtClean="0">
                <a:solidFill>
                  <a:srgbClr val="271D84"/>
                </a:solidFill>
                <a:latin typeface="Arial"/>
                <a:cs typeface="Arial"/>
              </a:rPr>
              <a:t>Training time: ~ 6 seconds</a:t>
            </a:r>
          </a:p>
        </p:txBody>
      </p:sp>
    </p:spTree>
    <p:extLst>
      <p:ext uri="{BB962C8B-B14F-4D97-AF65-F5344CB8AC3E}">
        <p14:creationId xmlns:p14="http://schemas.microsoft.com/office/powerpoint/2010/main" val="214897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/>
              <a:t>B-Pillar Metamodel Application</a:t>
            </a:r>
            <a:endParaRPr lang="en-US" dirty="0" smtClean="0">
              <a:latin typeface="Arial" pitchFamily="-65" charset="0"/>
              <a:ea typeface="ＭＳ Ｐゴシック" pitchFamily="-65" charset="-128"/>
            </a:endParaRPr>
          </a:p>
        </p:txBody>
      </p:sp>
      <p:sp>
        <p:nvSpPr>
          <p:cNvPr id="60" name="Ellipse 73"/>
          <p:cNvSpPr/>
          <p:nvPr/>
        </p:nvSpPr>
        <p:spPr>
          <a:xfrm>
            <a:off x="3328030" y="2584462"/>
            <a:ext cx="2157745" cy="1046179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Rechteck 60"/>
          <p:cNvSpPr/>
          <p:nvPr/>
        </p:nvSpPr>
        <p:spPr>
          <a:xfrm>
            <a:off x="908740" y="973305"/>
            <a:ext cx="6996325" cy="91540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89" name="Gruppieren 16"/>
          <p:cNvGrpSpPr>
            <a:grpSpLocks noChangeAspect="1"/>
          </p:cNvGrpSpPr>
          <p:nvPr/>
        </p:nvGrpSpPr>
        <p:grpSpPr>
          <a:xfrm>
            <a:off x="2183310" y="1169464"/>
            <a:ext cx="1098487" cy="366163"/>
            <a:chOff x="6804248" y="1268760"/>
            <a:chExt cx="864096" cy="288032"/>
          </a:xfrm>
        </p:grpSpPr>
        <p:cxnSp>
          <p:nvCxnSpPr>
            <p:cNvPr id="104" name="Gerade Verbindung 103"/>
            <p:cNvCxnSpPr/>
            <p:nvPr/>
          </p:nvCxnSpPr>
          <p:spPr>
            <a:xfrm>
              <a:off x="7020272" y="1268760"/>
              <a:ext cx="432000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 Verbindung 104"/>
            <p:cNvCxnSpPr/>
            <p:nvPr/>
          </p:nvCxnSpPr>
          <p:spPr>
            <a:xfrm flipH="1">
              <a:off x="6948264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 Verbindung 105"/>
            <p:cNvCxnSpPr/>
            <p:nvPr/>
          </p:nvCxnSpPr>
          <p:spPr>
            <a:xfrm flipH="1">
              <a:off x="6804248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Gerade Verbindung 116"/>
            <p:cNvCxnSpPr/>
            <p:nvPr/>
          </p:nvCxnSpPr>
          <p:spPr>
            <a:xfrm>
              <a:off x="7452320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Gerade Verbindung 117"/>
            <p:cNvCxnSpPr/>
            <p:nvPr/>
          </p:nvCxnSpPr>
          <p:spPr>
            <a:xfrm>
              <a:off x="7524328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uppieren 29"/>
          <p:cNvGrpSpPr>
            <a:grpSpLocks noChangeAspect="1"/>
          </p:cNvGrpSpPr>
          <p:nvPr/>
        </p:nvGrpSpPr>
        <p:grpSpPr>
          <a:xfrm>
            <a:off x="5452619" y="1169464"/>
            <a:ext cx="1373110" cy="366163"/>
            <a:chOff x="6660232" y="1268760"/>
            <a:chExt cx="1080120" cy="288032"/>
          </a:xfrm>
        </p:grpSpPr>
        <p:cxnSp>
          <p:nvCxnSpPr>
            <p:cNvPr id="120" name="Gerade Verbindung 119"/>
            <p:cNvCxnSpPr/>
            <p:nvPr/>
          </p:nvCxnSpPr>
          <p:spPr>
            <a:xfrm>
              <a:off x="6876256" y="1268760"/>
              <a:ext cx="648072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Gerade Verbindung 120"/>
            <p:cNvCxnSpPr/>
            <p:nvPr/>
          </p:nvCxnSpPr>
          <p:spPr>
            <a:xfrm flipH="1">
              <a:off x="6804248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Gerade Verbindung 121"/>
            <p:cNvCxnSpPr/>
            <p:nvPr/>
          </p:nvCxnSpPr>
          <p:spPr>
            <a:xfrm flipH="1">
              <a:off x="6660232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Gerade Verbindung 122"/>
            <p:cNvCxnSpPr/>
            <p:nvPr/>
          </p:nvCxnSpPr>
          <p:spPr>
            <a:xfrm>
              <a:off x="7524328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Gerade Verbindung 123"/>
            <p:cNvCxnSpPr/>
            <p:nvPr/>
          </p:nvCxnSpPr>
          <p:spPr>
            <a:xfrm>
              <a:off x="7596336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Gruppieren 35"/>
          <p:cNvGrpSpPr>
            <a:grpSpLocks noChangeAspect="1"/>
          </p:cNvGrpSpPr>
          <p:nvPr/>
        </p:nvGrpSpPr>
        <p:grpSpPr>
          <a:xfrm>
            <a:off x="3687191" y="1230006"/>
            <a:ext cx="1373110" cy="274619"/>
            <a:chOff x="6732240" y="2420888"/>
            <a:chExt cx="1080120" cy="216024"/>
          </a:xfrm>
        </p:grpSpPr>
        <p:cxnSp>
          <p:nvCxnSpPr>
            <p:cNvPr id="129" name="Gerade Verbindung 128"/>
            <p:cNvCxnSpPr/>
            <p:nvPr/>
          </p:nvCxnSpPr>
          <p:spPr>
            <a:xfrm>
              <a:off x="6948264" y="2420888"/>
              <a:ext cx="648072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Gerade Verbindung 129"/>
            <p:cNvCxnSpPr/>
            <p:nvPr/>
          </p:nvCxnSpPr>
          <p:spPr>
            <a:xfrm flipH="1">
              <a:off x="6876256" y="2420888"/>
              <a:ext cx="72008" cy="21600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Gerade Verbindung 130"/>
            <p:cNvCxnSpPr/>
            <p:nvPr/>
          </p:nvCxnSpPr>
          <p:spPr>
            <a:xfrm flipH="1">
              <a:off x="6732240" y="263691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Gerade Verbindung 131"/>
            <p:cNvCxnSpPr/>
            <p:nvPr/>
          </p:nvCxnSpPr>
          <p:spPr>
            <a:xfrm>
              <a:off x="7596336" y="2420888"/>
              <a:ext cx="72008" cy="21600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Gerade Verbindung 132"/>
            <p:cNvCxnSpPr/>
            <p:nvPr/>
          </p:nvCxnSpPr>
          <p:spPr>
            <a:xfrm>
              <a:off x="7668344" y="263691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Textfeld 133"/>
          <p:cNvSpPr txBox="1"/>
          <p:nvPr/>
        </p:nvSpPr>
        <p:spPr>
          <a:xfrm>
            <a:off x="3197257" y="1561781"/>
            <a:ext cx="2484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Arial" pitchFamily="34" charset="0"/>
                <a:cs typeface="Arial" pitchFamily="34" charset="0"/>
              </a:rPr>
              <a:t>Konstruktionsvariante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5" name="Pfeil nach unten 134"/>
          <p:cNvSpPr/>
          <p:nvPr/>
        </p:nvSpPr>
        <p:spPr>
          <a:xfrm>
            <a:off x="1693374" y="2150257"/>
            <a:ext cx="326931" cy="23539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2" name="Textfeld 141"/>
          <p:cNvSpPr txBox="1">
            <a:spLocks noChangeAspect="1"/>
          </p:cNvSpPr>
          <p:nvPr/>
        </p:nvSpPr>
        <p:spPr>
          <a:xfrm>
            <a:off x="3066485" y="5541903"/>
            <a:ext cx="273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latin typeface="Arial" pitchFamily="34" charset="0"/>
                <a:cs typeface="Arial" pitchFamily="34" charset="0"/>
              </a:rPr>
              <a:t>Local Model Network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" name="Grafik 47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575" y="4234178"/>
            <a:ext cx="1760951" cy="1324065"/>
          </a:xfrm>
          <a:prstGeom prst="rect">
            <a:avLst/>
          </a:prstGeom>
        </p:spPr>
      </p:pic>
      <p:sp>
        <p:nvSpPr>
          <p:cNvPr id="144" name="Text Box 18"/>
          <p:cNvSpPr txBox="1">
            <a:spLocks noChangeArrowheads="1"/>
          </p:cNvSpPr>
          <p:nvPr/>
        </p:nvSpPr>
        <p:spPr bwMode="auto">
          <a:xfrm>
            <a:off x="6270591" y="4765800"/>
            <a:ext cx="1634474" cy="849926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de-DE" dirty="0" err="1" smtClean="0">
                <a:latin typeface="Arial" pitchFamily="34" charset="0"/>
                <a:cs typeface="Arial" pitchFamily="34" charset="0"/>
              </a:rPr>
              <a:t>Optimization</a:t>
            </a:r>
            <a:endParaRPr kumimoji="0" lang="de-DE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5" name="Rechteck 144"/>
          <p:cNvSpPr/>
          <p:nvPr/>
        </p:nvSpPr>
        <p:spPr>
          <a:xfrm>
            <a:off x="974126" y="4765706"/>
            <a:ext cx="1634655" cy="850021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Design Parameter</a:t>
            </a:r>
            <a:endParaRPr lang="de-D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" name="Pfeil nach unten 162"/>
          <p:cNvSpPr/>
          <p:nvPr/>
        </p:nvSpPr>
        <p:spPr>
          <a:xfrm rot="16200000">
            <a:off x="3001099" y="4961864"/>
            <a:ext cx="326931" cy="457704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5" name="Textfeld 164"/>
          <p:cNvSpPr txBox="1">
            <a:spLocks noChangeAspect="1"/>
          </p:cNvSpPr>
          <p:nvPr/>
        </p:nvSpPr>
        <p:spPr>
          <a:xfrm>
            <a:off x="3066485" y="2934892"/>
            <a:ext cx="273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latin typeface="Arial" pitchFamily="34" charset="0"/>
                <a:cs typeface="Arial" pitchFamily="34" charset="0"/>
              </a:rPr>
              <a:t>Application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6" name="Rechteck 165"/>
          <p:cNvSpPr/>
          <p:nvPr/>
        </p:nvSpPr>
        <p:spPr>
          <a:xfrm>
            <a:off x="908740" y="973305"/>
            <a:ext cx="6996325" cy="91540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67" name="Gruppieren 16"/>
          <p:cNvGrpSpPr>
            <a:grpSpLocks noChangeAspect="1"/>
          </p:cNvGrpSpPr>
          <p:nvPr/>
        </p:nvGrpSpPr>
        <p:grpSpPr>
          <a:xfrm>
            <a:off x="2183310" y="1106128"/>
            <a:ext cx="1098487" cy="366163"/>
            <a:chOff x="6804248" y="1268760"/>
            <a:chExt cx="864096" cy="288032"/>
          </a:xfrm>
        </p:grpSpPr>
        <p:cxnSp>
          <p:nvCxnSpPr>
            <p:cNvPr id="168" name="Gerade Verbindung 167"/>
            <p:cNvCxnSpPr/>
            <p:nvPr/>
          </p:nvCxnSpPr>
          <p:spPr>
            <a:xfrm>
              <a:off x="7020272" y="1268760"/>
              <a:ext cx="432000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Gerade Verbindung 168"/>
            <p:cNvCxnSpPr/>
            <p:nvPr/>
          </p:nvCxnSpPr>
          <p:spPr>
            <a:xfrm flipH="1">
              <a:off x="6948264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Gerade Verbindung 169"/>
            <p:cNvCxnSpPr/>
            <p:nvPr/>
          </p:nvCxnSpPr>
          <p:spPr>
            <a:xfrm flipH="1">
              <a:off x="6804248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Gerade Verbindung 170"/>
            <p:cNvCxnSpPr/>
            <p:nvPr/>
          </p:nvCxnSpPr>
          <p:spPr>
            <a:xfrm>
              <a:off x="7452320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Gerade Verbindung 171"/>
            <p:cNvCxnSpPr/>
            <p:nvPr/>
          </p:nvCxnSpPr>
          <p:spPr>
            <a:xfrm>
              <a:off x="7524328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Gruppieren 29"/>
          <p:cNvGrpSpPr>
            <a:grpSpLocks noChangeAspect="1"/>
          </p:cNvGrpSpPr>
          <p:nvPr/>
        </p:nvGrpSpPr>
        <p:grpSpPr>
          <a:xfrm>
            <a:off x="5093459" y="1106128"/>
            <a:ext cx="1373110" cy="366163"/>
            <a:chOff x="6660232" y="1268760"/>
            <a:chExt cx="1080120" cy="288032"/>
          </a:xfrm>
        </p:grpSpPr>
        <p:cxnSp>
          <p:nvCxnSpPr>
            <p:cNvPr id="174" name="Gerade Verbindung 173"/>
            <p:cNvCxnSpPr/>
            <p:nvPr/>
          </p:nvCxnSpPr>
          <p:spPr>
            <a:xfrm>
              <a:off x="6876256" y="1268760"/>
              <a:ext cx="648072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Gerade Verbindung 174"/>
            <p:cNvCxnSpPr/>
            <p:nvPr/>
          </p:nvCxnSpPr>
          <p:spPr>
            <a:xfrm flipH="1">
              <a:off x="6804248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Gerade Verbindung 175"/>
            <p:cNvCxnSpPr/>
            <p:nvPr/>
          </p:nvCxnSpPr>
          <p:spPr>
            <a:xfrm flipH="1">
              <a:off x="6660232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Gerade Verbindung 176"/>
            <p:cNvCxnSpPr/>
            <p:nvPr/>
          </p:nvCxnSpPr>
          <p:spPr>
            <a:xfrm>
              <a:off x="7524328" y="1268760"/>
              <a:ext cx="72008" cy="288032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Gerade Verbindung 177"/>
            <p:cNvCxnSpPr/>
            <p:nvPr/>
          </p:nvCxnSpPr>
          <p:spPr>
            <a:xfrm>
              <a:off x="7596336" y="155679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9" name="Gruppieren 35"/>
          <p:cNvGrpSpPr>
            <a:grpSpLocks noChangeAspect="1"/>
          </p:cNvGrpSpPr>
          <p:nvPr/>
        </p:nvGrpSpPr>
        <p:grpSpPr>
          <a:xfrm>
            <a:off x="3458802" y="1199233"/>
            <a:ext cx="1373110" cy="274619"/>
            <a:chOff x="6732240" y="2420888"/>
            <a:chExt cx="1080120" cy="216024"/>
          </a:xfrm>
        </p:grpSpPr>
        <p:cxnSp>
          <p:nvCxnSpPr>
            <p:cNvPr id="180" name="Gerade Verbindung 179"/>
            <p:cNvCxnSpPr/>
            <p:nvPr/>
          </p:nvCxnSpPr>
          <p:spPr>
            <a:xfrm>
              <a:off x="6948264" y="2420888"/>
              <a:ext cx="648072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Gerade Verbindung 180"/>
            <p:cNvCxnSpPr/>
            <p:nvPr/>
          </p:nvCxnSpPr>
          <p:spPr>
            <a:xfrm flipH="1">
              <a:off x="6876256" y="2420888"/>
              <a:ext cx="72008" cy="21600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Gerade Verbindung 181"/>
            <p:cNvCxnSpPr/>
            <p:nvPr/>
          </p:nvCxnSpPr>
          <p:spPr>
            <a:xfrm flipH="1">
              <a:off x="6732240" y="263691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Gerade Verbindung 182"/>
            <p:cNvCxnSpPr/>
            <p:nvPr/>
          </p:nvCxnSpPr>
          <p:spPr>
            <a:xfrm>
              <a:off x="7596336" y="2420888"/>
              <a:ext cx="72008" cy="21600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Gerade Verbindung 183"/>
            <p:cNvCxnSpPr/>
            <p:nvPr/>
          </p:nvCxnSpPr>
          <p:spPr>
            <a:xfrm>
              <a:off x="7668344" y="2636912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5" name="Textfeld 184"/>
          <p:cNvSpPr txBox="1"/>
          <p:nvPr/>
        </p:nvSpPr>
        <p:spPr>
          <a:xfrm>
            <a:off x="3059832" y="1580171"/>
            <a:ext cx="2762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Arial" pitchFamily="34" charset="0"/>
                <a:cs typeface="Arial" pitchFamily="34" charset="0"/>
              </a:rPr>
              <a:t>B-Pillar Designs</a:t>
            </a:r>
            <a:endParaRPr lang="de-DE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6" name="Gruppieren 106"/>
          <p:cNvGrpSpPr>
            <a:grpSpLocks noChangeAspect="1"/>
          </p:cNvGrpSpPr>
          <p:nvPr/>
        </p:nvGrpSpPr>
        <p:grpSpPr>
          <a:xfrm>
            <a:off x="1005794" y="1310793"/>
            <a:ext cx="988647" cy="164773"/>
            <a:chOff x="5364088" y="2420888"/>
            <a:chExt cx="864096" cy="144016"/>
          </a:xfrm>
        </p:grpSpPr>
        <p:cxnSp>
          <p:nvCxnSpPr>
            <p:cNvPr id="187" name="Gerade Verbindung 186"/>
            <p:cNvCxnSpPr/>
            <p:nvPr/>
          </p:nvCxnSpPr>
          <p:spPr>
            <a:xfrm>
              <a:off x="5580112" y="2420888"/>
              <a:ext cx="432000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Gerade Verbindung 187"/>
            <p:cNvCxnSpPr/>
            <p:nvPr/>
          </p:nvCxnSpPr>
          <p:spPr>
            <a:xfrm flipH="1">
              <a:off x="5508104" y="2420888"/>
              <a:ext cx="72008" cy="144016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Gerade Verbindung 188"/>
            <p:cNvCxnSpPr/>
            <p:nvPr/>
          </p:nvCxnSpPr>
          <p:spPr>
            <a:xfrm flipH="1">
              <a:off x="5364088" y="2564904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Gerade Verbindung 189"/>
            <p:cNvCxnSpPr/>
            <p:nvPr/>
          </p:nvCxnSpPr>
          <p:spPr>
            <a:xfrm>
              <a:off x="6012160" y="2420888"/>
              <a:ext cx="72008" cy="144016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Gerade Verbindung 190"/>
            <p:cNvCxnSpPr/>
            <p:nvPr/>
          </p:nvCxnSpPr>
          <p:spPr>
            <a:xfrm>
              <a:off x="6084168" y="2564904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2" name="Gruppieren 112"/>
          <p:cNvGrpSpPr>
            <a:grpSpLocks noChangeAspect="1"/>
          </p:cNvGrpSpPr>
          <p:nvPr/>
        </p:nvGrpSpPr>
        <p:grpSpPr>
          <a:xfrm>
            <a:off x="6597341" y="1030858"/>
            <a:ext cx="1063712" cy="443213"/>
            <a:chOff x="6516216" y="2204864"/>
            <a:chExt cx="864096" cy="360040"/>
          </a:xfrm>
        </p:grpSpPr>
        <p:cxnSp>
          <p:nvCxnSpPr>
            <p:cNvPr id="193" name="Gerade Verbindung 192"/>
            <p:cNvCxnSpPr/>
            <p:nvPr/>
          </p:nvCxnSpPr>
          <p:spPr>
            <a:xfrm>
              <a:off x="6732240" y="2204864"/>
              <a:ext cx="432000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Gerade Verbindung 193"/>
            <p:cNvCxnSpPr/>
            <p:nvPr/>
          </p:nvCxnSpPr>
          <p:spPr>
            <a:xfrm flipH="1">
              <a:off x="6660232" y="2204864"/>
              <a:ext cx="72008" cy="36004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Gerade Verbindung 194"/>
            <p:cNvCxnSpPr/>
            <p:nvPr/>
          </p:nvCxnSpPr>
          <p:spPr>
            <a:xfrm flipH="1">
              <a:off x="6516216" y="2564904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Gerade Verbindung 195"/>
            <p:cNvCxnSpPr/>
            <p:nvPr/>
          </p:nvCxnSpPr>
          <p:spPr>
            <a:xfrm>
              <a:off x="7164288" y="2204864"/>
              <a:ext cx="72008" cy="36004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Gerade Verbindung 196"/>
            <p:cNvCxnSpPr/>
            <p:nvPr/>
          </p:nvCxnSpPr>
          <p:spPr>
            <a:xfrm>
              <a:off x="7236296" y="2564904"/>
              <a:ext cx="144016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Pfeil nach unten 81"/>
          <p:cNvSpPr/>
          <p:nvPr/>
        </p:nvSpPr>
        <p:spPr>
          <a:xfrm rot="16200000">
            <a:off x="5551161" y="4961864"/>
            <a:ext cx="326931" cy="457704"/>
          </a:xfrm>
          <a:prstGeom prst="downArrow">
            <a:avLst/>
          </a:prstGeom>
          <a:solidFill>
            <a:srgbClr val="FF662E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435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nhaltsplatzhalter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364163"/>
          </a:xfrm>
        </p:spPr>
        <p:txBody>
          <a:bodyPr/>
          <a:lstStyle/>
          <a:p>
            <a:pPr>
              <a:tabLst>
                <a:tab pos="5197475" algn="l"/>
              </a:tabLst>
            </a:pPr>
            <a:r>
              <a:rPr lang="en-US" dirty="0" smtClean="0"/>
              <a:t>Pareto-Front Identification</a:t>
            </a:r>
          </a:p>
          <a:p>
            <a:pPr lvl="1">
              <a:tabLst>
                <a:tab pos="5197475" algn="l"/>
              </a:tabLst>
            </a:pPr>
            <a:r>
              <a:rPr lang="en-US" b="1" dirty="0" smtClean="0"/>
              <a:t>Procedure</a:t>
            </a:r>
          </a:p>
          <a:p>
            <a:pPr marL="285750" lvl="1" indent="-285750">
              <a:buFont typeface="Arial"/>
              <a:buChar char="•"/>
              <a:tabLst>
                <a:tab pos="5197475" algn="l"/>
              </a:tabLst>
            </a:pPr>
            <a:r>
              <a:rPr lang="en-US" dirty="0" smtClean="0"/>
              <a:t>Minima and maxima for each input defined</a:t>
            </a:r>
          </a:p>
          <a:p>
            <a:pPr marL="285750" lvl="1" indent="-285750">
              <a:buFont typeface="Arial"/>
              <a:buChar char="•"/>
              <a:tabLst>
                <a:tab pos="630238" algn="l"/>
                <a:tab pos="5197475" algn="l"/>
              </a:tabLst>
            </a:pPr>
            <a:r>
              <a:rPr lang="en-US" dirty="0" smtClean="0"/>
              <a:t>30 equally spaced values per input-axis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sym typeface="Wingdings"/>
              </a:rPr>
              <a:t> 	30</a:t>
            </a:r>
            <a:r>
              <a:rPr lang="en-US" baseline="30000" dirty="0" smtClean="0">
                <a:sym typeface="Wingdings"/>
              </a:rPr>
              <a:t>4</a:t>
            </a:r>
            <a:r>
              <a:rPr lang="en-US" dirty="0" smtClean="0">
                <a:sym typeface="Wingdings"/>
              </a:rPr>
              <a:t> = 810.000 b-pillar designs</a:t>
            </a:r>
          </a:p>
          <a:p>
            <a:pPr marL="285750" lvl="1" indent="-285750">
              <a:buFont typeface="Arial"/>
              <a:buChar char="•"/>
              <a:tabLst>
                <a:tab pos="630238" algn="l"/>
                <a:tab pos="5197475" algn="l"/>
              </a:tabLst>
            </a:pPr>
            <a:r>
              <a:rPr lang="en-US" dirty="0" smtClean="0">
                <a:sym typeface="Wingdings"/>
              </a:rPr>
              <a:t>Technical and economical analysis</a:t>
            </a:r>
            <a:br>
              <a:rPr lang="en-US" dirty="0" smtClean="0">
                <a:sym typeface="Wingdings"/>
              </a:rPr>
            </a:br>
            <a:r>
              <a:rPr lang="en-US" dirty="0" smtClean="0">
                <a:sym typeface="Wingdings"/>
              </a:rPr>
              <a:t>with local model network</a:t>
            </a:r>
            <a:br>
              <a:rPr lang="en-US" dirty="0" smtClean="0">
                <a:sym typeface="Wingdings"/>
              </a:rPr>
            </a:br>
            <a:r>
              <a:rPr lang="en-US" dirty="0" smtClean="0">
                <a:sym typeface="Wingdings"/>
              </a:rPr>
              <a:t> 	0.6 seconds for 810.000 evaluations</a:t>
            </a:r>
            <a:br>
              <a:rPr lang="en-US" dirty="0" smtClean="0">
                <a:sym typeface="Wingdings"/>
              </a:rPr>
            </a:br>
            <a:r>
              <a:rPr lang="en-US" dirty="0" smtClean="0">
                <a:sym typeface="Wingdings"/>
              </a:rPr>
              <a:t>	(CPU: 2.2 GHz x 4, RAM: 8 GB)</a:t>
            </a:r>
            <a:endParaRPr lang="en-US" dirty="0">
              <a:sym typeface="Wingdings"/>
            </a:endParaRPr>
          </a:p>
          <a:p>
            <a:pPr lvl="1">
              <a:tabLst>
                <a:tab pos="630238" algn="l"/>
                <a:tab pos="5197475" algn="l"/>
              </a:tabLst>
            </a:pPr>
            <a:endParaRPr lang="en-US" dirty="0">
              <a:sym typeface="Wingdings"/>
            </a:endParaRPr>
          </a:p>
          <a:p>
            <a:pPr lvl="1">
              <a:tabLst>
                <a:tab pos="630238" algn="l"/>
                <a:tab pos="5197475" algn="l"/>
              </a:tabLst>
            </a:pPr>
            <a:r>
              <a:rPr lang="en-US" b="1" dirty="0" smtClean="0">
                <a:sym typeface="Wingdings"/>
              </a:rPr>
              <a:t>Work-in-progress</a:t>
            </a:r>
          </a:p>
          <a:p>
            <a:pPr lvl="2">
              <a:tabLst>
                <a:tab pos="630238" algn="l"/>
                <a:tab pos="5197475" algn="l"/>
              </a:tabLst>
            </a:pPr>
            <a:r>
              <a:rPr lang="en-US" dirty="0" smtClean="0">
                <a:sym typeface="Wingdings"/>
              </a:rPr>
              <a:t>Validation of LMN with FEM simulations</a:t>
            </a:r>
            <a:br>
              <a:rPr lang="en-US" dirty="0" smtClean="0">
                <a:sym typeface="Wingdings"/>
              </a:rPr>
            </a:br>
            <a:r>
              <a:rPr lang="en-US" dirty="0" smtClean="0">
                <a:sym typeface="Wingdings"/>
              </a:rPr>
              <a:t>for specific b-pillar designs</a:t>
            </a:r>
          </a:p>
          <a:p>
            <a:pPr lvl="2">
              <a:tabLst>
                <a:tab pos="630238" algn="l"/>
                <a:tab pos="5197475" algn="l"/>
              </a:tabLst>
            </a:pPr>
            <a:r>
              <a:rPr lang="en-US" dirty="0" smtClean="0">
                <a:sym typeface="Wingdings"/>
              </a:rPr>
              <a:t>Sensitivity analysis of design parameters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/>
              <a:t>B-Pillar Metamodel Application Results</a:t>
            </a:r>
            <a:endParaRPr lang="en-US" dirty="0" smtClean="0">
              <a:latin typeface="Arial" pitchFamily="-65" charset="0"/>
              <a:ea typeface="ＭＳ Ｐゴシック" pitchFamily="-65" charset="-128"/>
            </a:endParaRPr>
          </a:p>
        </p:txBody>
      </p:sp>
      <p:grpSp>
        <p:nvGrpSpPr>
          <p:cNvPr id="11" name="Gruppierung 10"/>
          <p:cNvGrpSpPr/>
          <p:nvPr/>
        </p:nvGrpSpPr>
        <p:grpSpPr>
          <a:xfrm>
            <a:off x="4727900" y="1628800"/>
            <a:ext cx="4236588" cy="3384376"/>
            <a:chOff x="4716016" y="2384884"/>
            <a:chExt cx="4236588" cy="3384376"/>
          </a:xfrm>
        </p:grpSpPr>
        <p:pic>
          <p:nvPicPr>
            <p:cNvPr id="3" name="Bild 2" descr="Pareto_Front.t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2528900"/>
              <a:ext cx="4236588" cy="3240360"/>
            </a:xfrm>
            <a:prstGeom prst="rect">
              <a:avLst/>
            </a:prstGeom>
          </p:spPr>
        </p:pic>
        <p:sp>
          <p:nvSpPr>
            <p:cNvPr id="4" name="Rechteck 3"/>
            <p:cNvSpPr/>
            <p:nvPr/>
          </p:nvSpPr>
          <p:spPr bwMode="auto">
            <a:xfrm>
              <a:off x="5040052" y="2528900"/>
              <a:ext cx="288032" cy="306034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 bwMode="auto">
            <a:xfrm rot="5400000">
              <a:off x="6858254" y="3699030"/>
              <a:ext cx="288032" cy="349238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6" name="Gerade Verbindung mit Pfeil 5"/>
            <p:cNvCxnSpPr/>
            <p:nvPr/>
          </p:nvCxnSpPr>
          <p:spPr bwMode="auto">
            <a:xfrm>
              <a:off x="5040052" y="5373216"/>
              <a:ext cx="3528392" cy="0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0" name="Gerade Verbindung mit Pfeil 69"/>
            <p:cNvCxnSpPr/>
            <p:nvPr/>
          </p:nvCxnSpPr>
          <p:spPr bwMode="auto">
            <a:xfrm flipV="1">
              <a:off x="5148064" y="2384884"/>
              <a:ext cx="0" cy="3096344"/>
            </a:xfrm>
            <a:prstGeom prst="straightConnector1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0" name="Textfeld 9"/>
            <p:cNvSpPr txBox="1"/>
            <p:nvPr/>
          </p:nvSpPr>
          <p:spPr>
            <a:xfrm>
              <a:off x="5961127" y="5445224"/>
              <a:ext cx="17748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smtClean="0">
                  <a:latin typeface="Arial"/>
                  <a:cs typeface="Arial"/>
                </a:rPr>
                <a:t>Leightweight quality</a:t>
              </a:r>
              <a:endParaRPr lang="de-DE" sz="1400" dirty="0">
                <a:latin typeface="Arial"/>
                <a:cs typeface="Arial"/>
              </a:endParaRPr>
            </a:p>
          </p:txBody>
        </p:sp>
        <p:sp>
          <p:nvSpPr>
            <p:cNvPr id="75" name="Textfeld 74"/>
            <p:cNvSpPr txBox="1"/>
            <p:nvPr/>
          </p:nvSpPr>
          <p:spPr>
            <a:xfrm rot="16200000">
              <a:off x="4130215" y="3864202"/>
              <a:ext cx="15119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smtClean="0">
                  <a:latin typeface="Arial"/>
                  <a:cs typeface="Arial"/>
                </a:rPr>
                <a:t>Production costs</a:t>
              </a:r>
              <a:endParaRPr lang="de-DE" sz="1400" dirty="0"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039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Inhaltsplatzhalter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364163"/>
          </a:xfrm>
        </p:spPr>
        <p:txBody>
          <a:bodyPr/>
          <a:lstStyle/>
          <a:p>
            <a:pPr>
              <a:tabLst>
                <a:tab pos="5197475" algn="l"/>
              </a:tabLst>
            </a:pPr>
            <a:r>
              <a:rPr lang="en-US" dirty="0" smtClean="0"/>
              <a:t>Efficiency Optimization of Centrifugal Fans</a:t>
            </a:r>
          </a:p>
          <a:p>
            <a:pPr lvl="1">
              <a:tabLst>
                <a:tab pos="5197475" algn="l"/>
              </a:tabLst>
            </a:pPr>
            <a:r>
              <a:rPr lang="en-US" dirty="0" smtClean="0"/>
              <a:t>Computational </a:t>
            </a:r>
            <a:r>
              <a:rPr lang="en-US" dirty="0"/>
              <a:t>fluid </a:t>
            </a:r>
            <a:r>
              <a:rPr lang="en-US" dirty="0" smtClean="0"/>
              <a:t>dynamics (</a:t>
            </a:r>
            <a:r>
              <a:rPr lang="en-US" dirty="0"/>
              <a:t>CFD) </a:t>
            </a:r>
            <a:r>
              <a:rPr lang="en-US" dirty="0" smtClean="0"/>
              <a:t>simulations utilized</a:t>
            </a:r>
            <a:r>
              <a:rPr lang="en-US" dirty="0"/>
              <a:t> </a:t>
            </a:r>
            <a:r>
              <a:rPr lang="en-US" dirty="0" smtClean="0"/>
              <a:t>(~4 hours per simulation)</a:t>
            </a:r>
          </a:p>
          <a:p>
            <a:pPr lvl="1">
              <a:tabLst>
                <a:tab pos="5197475" algn="l"/>
              </a:tabLst>
            </a:pPr>
            <a:r>
              <a:rPr lang="en-US" b="1" dirty="0" smtClean="0"/>
              <a:t>Target values</a:t>
            </a:r>
          </a:p>
          <a:p>
            <a:pPr lvl="2">
              <a:tabLst>
                <a:tab pos="5197475" algn="l"/>
              </a:tabLst>
            </a:pPr>
            <a:r>
              <a:rPr lang="en-US" dirty="0" smtClean="0"/>
              <a:t>Pressure curve and efficiency curve</a:t>
            </a:r>
            <a:endParaRPr lang="en-US" dirty="0"/>
          </a:p>
          <a:p>
            <a:pPr lvl="1">
              <a:tabLst>
                <a:tab pos="5197475" algn="l"/>
              </a:tabLst>
            </a:pPr>
            <a:r>
              <a:rPr lang="en-US" b="1" dirty="0" smtClean="0"/>
              <a:t>Design parameters</a:t>
            </a:r>
          </a:p>
          <a:p>
            <a:pPr lvl="2">
              <a:tabLst>
                <a:tab pos="5197475" algn="l"/>
              </a:tabLst>
            </a:pPr>
            <a:r>
              <a:rPr lang="en-US" dirty="0" smtClean="0"/>
              <a:t>Number of blades, inner and outer diameter, several angles, etc.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/>
              <a:t>Centrifugal Fan Metamodel</a:t>
            </a:r>
            <a:endParaRPr lang="en-US" dirty="0" smtClean="0">
              <a:latin typeface="Arial" pitchFamily="-65" charset="0"/>
              <a:ea typeface="ＭＳ Ｐゴシック" pitchFamily="-65" charset="-128"/>
            </a:endParaRPr>
          </a:p>
        </p:txBody>
      </p:sp>
      <p:pic>
        <p:nvPicPr>
          <p:cNvPr id="29" name="Picture 37" descr="Kennlin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4" r="3333"/>
          <a:stretch>
            <a:fillRect/>
          </a:stretch>
        </p:blipFill>
        <p:spPr bwMode="auto">
          <a:xfrm>
            <a:off x="5639668" y="3287037"/>
            <a:ext cx="3612852" cy="284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1" descr="Schaufelkonstruktion_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9" t="20975" r="18881" b="25589"/>
          <a:stretch>
            <a:fillRect/>
          </a:stretch>
        </p:blipFill>
        <p:spPr bwMode="auto">
          <a:xfrm>
            <a:off x="4063" y="3537012"/>
            <a:ext cx="3199785" cy="217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feld 31"/>
          <p:cNvSpPr txBox="1"/>
          <p:nvPr/>
        </p:nvSpPr>
        <p:spPr>
          <a:xfrm>
            <a:off x="71500" y="2996952"/>
            <a:ext cx="32748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 smtClean="0">
                <a:latin typeface="Arial"/>
                <a:cs typeface="Arial"/>
              </a:rPr>
              <a:t>Inputs: 9 Geometric parameters</a:t>
            </a:r>
            <a:endParaRPr lang="de-DE" sz="1600" b="1" dirty="0">
              <a:latin typeface="Arial"/>
              <a:cs typeface="Arial"/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6040901" y="2996952"/>
            <a:ext cx="30315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 smtClean="0">
                <a:latin typeface="Arial"/>
                <a:cs typeface="Arial"/>
              </a:rPr>
              <a:t>Outputs: pressure, efficiency</a:t>
            </a:r>
            <a:endParaRPr lang="de-DE" sz="1600" b="1" dirty="0">
              <a:latin typeface="Arial"/>
              <a:cs typeface="Arial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3671900" y="4293096"/>
            <a:ext cx="1440160" cy="720080"/>
          </a:xfrm>
          <a:prstGeom prst="rect">
            <a:avLst/>
          </a:prstGeom>
          <a:solidFill>
            <a:srgbClr val="271D84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cs typeface="Arial"/>
              </a:rPr>
              <a:t>CFD</a:t>
            </a:r>
          </a:p>
        </p:txBody>
      </p:sp>
      <p:cxnSp>
        <p:nvCxnSpPr>
          <p:cNvPr id="4" name="Gerade Verbindung mit Pfeil 3"/>
          <p:cNvCxnSpPr/>
          <p:nvPr/>
        </p:nvCxnSpPr>
        <p:spPr bwMode="auto">
          <a:xfrm>
            <a:off x="3203848" y="4689140"/>
            <a:ext cx="360040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Gerade Verbindung mit Pfeil 10"/>
          <p:cNvCxnSpPr/>
          <p:nvPr/>
        </p:nvCxnSpPr>
        <p:spPr bwMode="auto">
          <a:xfrm>
            <a:off x="5220072" y="4689140"/>
            <a:ext cx="360040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85398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lambda_delta_darstellu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734" y="3429000"/>
            <a:ext cx="5670766" cy="26674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>
                <a:latin typeface="Arial" pitchFamily="-65" charset="0"/>
                <a:ea typeface="ＭＳ Ｐゴシック" pitchFamily="-65" charset="-128"/>
              </a:rPr>
              <a:t>Centrifugal Fan Geometry Parameter</a:t>
            </a:r>
          </a:p>
        </p:txBody>
      </p:sp>
      <p:graphicFrame>
        <p:nvGraphicFramePr>
          <p:cNvPr id="5" name="Group 250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107504" y="764704"/>
          <a:ext cx="3384376" cy="3048000"/>
        </p:xfrm>
        <a:graphic>
          <a:graphicData uri="http://schemas.openxmlformats.org/drawingml/2006/table">
            <a:tbl>
              <a:tblPr/>
              <a:tblGrid>
                <a:gridCol w="295992"/>
                <a:gridCol w="2455790"/>
                <a:gridCol w="632594"/>
              </a:tblGrid>
              <a:tr h="16844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Parameter</a:t>
                      </a:r>
                      <a:endParaRPr kumimoji="0" lang="de-DE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1684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endParaRPr kumimoji="0" lang="de-DE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Inner diameter</a:t>
                      </a:r>
                      <a:endParaRPr kumimoji="0" lang="de-DE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D</a:t>
                      </a:r>
                      <a:r>
                        <a:rPr kumimoji="0" lang="de-DE" sz="1400" b="0" i="0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r>
                        <a:rPr kumimoji="0" lang="de-D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/</a:t>
                      </a:r>
                      <a:r>
                        <a:rPr kumimoji="0" lang="de-DE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D</a:t>
                      </a:r>
                      <a:r>
                        <a:rPr kumimoji="0" lang="de-DE" sz="1400" b="0" i="0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2</a:t>
                      </a:r>
                      <a:endParaRPr kumimoji="0" lang="de-DE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4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2</a:t>
                      </a:r>
                      <a:endParaRPr kumimoji="0" lang="de-DE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Inlet blade width</a:t>
                      </a:r>
                      <a:endParaRPr kumimoji="0" lang="de-DE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b</a:t>
                      </a:r>
                      <a:r>
                        <a:rPr kumimoji="0" lang="de-DE" sz="1400" b="0" i="0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r>
                        <a:rPr kumimoji="0" lang="de-D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/</a:t>
                      </a:r>
                      <a:r>
                        <a:rPr kumimoji="0" lang="de-DE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D</a:t>
                      </a:r>
                      <a:r>
                        <a:rPr kumimoji="0" lang="de-DE" sz="1400" b="0" i="0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2</a:t>
                      </a:r>
                      <a:endParaRPr kumimoji="0" lang="de-DE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4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  <a:endParaRPr kumimoji="0" lang="de-DE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Outlet blade width</a:t>
                      </a:r>
                      <a:endParaRPr kumimoji="0" lang="de-DE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b</a:t>
                      </a:r>
                      <a:r>
                        <a:rPr kumimoji="0" lang="de-DE" sz="1400" b="0" i="0" u="none" strike="noStrike" cap="none" normalizeH="0" baseline="-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2</a:t>
                      </a:r>
                      <a:r>
                        <a:rPr kumimoji="0" lang="de-DE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/</a:t>
                      </a:r>
                      <a:r>
                        <a:rPr kumimoji="0" lang="de-DE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D</a:t>
                      </a:r>
                      <a:r>
                        <a:rPr kumimoji="0" lang="de-DE" sz="1400" b="0" i="0" u="none" strike="noStrike" cap="none" normalizeH="0" baseline="-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2</a:t>
                      </a:r>
                      <a:endParaRPr kumimoji="0" lang="de-DE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4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4</a:t>
                      </a:r>
                      <a:endParaRPr kumimoji="0" lang="de-DE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Inlet blade angle</a:t>
                      </a:r>
                      <a:endParaRPr kumimoji="0" lang="de-DE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ymbol" charset="0"/>
                          <a:ea typeface="ＭＳ Ｐゴシック" charset="0"/>
                          <a:cs typeface="Times New Roman" charset="0"/>
                        </a:rPr>
                        <a:t>b</a:t>
                      </a:r>
                      <a:r>
                        <a:rPr kumimoji="0" lang="de-DE" sz="1400" b="0" i="1" u="none" strike="noStrike" cap="none" normalizeH="0" baseline="-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S</a:t>
                      </a:r>
                      <a:r>
                        <a:rPr kumimoji="0" lang="de-DE" sz="1400" b="0" i="0" u="none" strike="noStrike" cap="none" normalizeH="0" baseline="-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endParaRPr kumimoji="0" lang="de-DE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4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5</a:t>
                      </a:r>
                      <a:endParaRPr kumimoji="0" lang="de-DE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Outlet blade angle</a:t>
                      </a:r>
                      <a:endParaRPr kumimoji="0" lang="de-DE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ymbol" charset="0"/>
                          <a:ea typeface="ＭＳ Ｐゴシック" charset="0"/>
                          <a:cs typeface="Times New Roman" charset="0"/>
                        </a:rPr>
                        <a:t>b</a:t>
                      </a:r>
                      <a:r>
                        <a:rPr kumimoji="0" lang="de-DE" sz="1400" b="0" i="1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S</a:t>
                      </a:r>
                      <a:r>
                        <a:rPr kumimoji="0" lang="de-DE" sz="1400" b="0" i="0" u="none" strike="noStrike" cap="none" normalizeH="0" baseline="-30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2</a:t>
                      </a:r>
                      <a:endParaRPr kumimoji="0" lang="de-DE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39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6</a:t>
                      </a:r>
                      <a:endParaRPr kumimoji="0" lang="de-DE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Times New Roman" charset="0"/>
                        </a:rPr>
                        <a:t>Number of blades</a:t>
                      </a:r>
                      <a:endParaRPr kumimoji="0" lang="de-DE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  <a:cs typeface="Times New Roman" charset="0"/>
                        </a:rPr>
                        <a:t>z</a:t>
                      </a:r>
                      <a:endParaRPr kumimoji="0" lang="de-DE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39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Blade inclination</a:t>
                      </a:r>
                      <a:endParaRPr kumimoji="0" lang="de-DE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39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Front edge angle</a:t>
                      </a:r>
                      <a:endParaRPr kumimoji="0" lang="de-DE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39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Nozzle radius</a:t>
                      </a:r>
                      <a:endParaRPr kumimoji="0" lang="de-DE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r</a:t>
                      </a:r>
                      <a:r>
                        <a:rPr kumimoji="0" lang="de-DE" sz="1400" b="0" i="1" u="none" strike="noStrike" cap="none" normalizeH="0" baseline="-25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D</a:t>
                      </a:r>
                      <a:r>
                        <a:rPr kumimoji="0" lang="de-DE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/</a:t>
                      </a:r>
                      <a:r>
                        <a:rPr kumimoji="0" lang="de-DE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D</a:t>
                      </a:r>
                      <a:r>
                        <a:rPr kumimoji="0" lang="de-DE" sz="1400" b="0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Picture 6" descr="fan_geomet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553" y="692696"/>
            <a:ext cx="4977919" cy="2700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 bwMode="auto">
          <a:xfrm>
            <a:off x="5616116" y="3176972"/>
            <a:ext cx="1152128" cy="21602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0" name="Picture 150" descr="ValVorschlag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99" y="4415645"/>
            <a:ext cx="2350641" cy="168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81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INIT" val=""/>
  <p:tag name="USEAMSFONTS" val="Wahr"/>
  <p:tag name="EMBEDFONTS" val="Falsch"/>
  <p:tag name="USEBOLDAMS" val="Falsch"/>
  <p:tag name="DEFAULTDISPLAYSOURCE" val="\documentclass{article}[9pt]\pagestyle{empty}\usepackage{trsym}\usepackage{German}&#10;\begin{document}&#10;\[&#10;&#10;\]&#10;\end{document}&#10;"/>
  <p:tag name="TEX2PS" val="latex $(base).tex; dvips -D $(res) -E -o $(base).ps $(base).dvi"/>
  <p:tag name="EXTERNALEDITCOMMAND" val="notepad %"/>
  <p:tag name="GHOSTSCRIPTCOMMAND" val="gswin32c"/>
  <p:tag name="DEFAULTBITMAP" val="pngmono"/>
  <p:tag name="DEFAULTBLEND" val="Falsch"/>
  <p:tag name="DEFAULTTRANSPARENT" val="Falsch"/>
  <p:tag name="DEFAULTWORKAROUNDTRANSPARENCYBUG" val="Falsch"/>
  <p:tag name="DEFAULTRESOLUTION" val="600"/>
  <p:tag name="DEFAULTMAGNIFICATION" val="1,8"/>
  <p:tag name="DEFAULTFONTSIZE" val="10"/>
  <p:tag name="DEFAULTWIDTH" val="613"/>
  <p:tag name="DEFAULTHEIGHT" val="306"/>
</p:tagLst>
</file>

<file path=ppt/theme/theme1.xml><?xml version="1.0" encoding="utf-8"?>
<a:theme xmlns:a="http://schemas.openxmlformats.org/drawingml/2006/main" name="Vorträge Kampmann">
  <a:themeElements>
    <a:clrScheme name="Vorlesungen Nell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orlesungen Nelle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Vorlesungen Nell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esungen Nell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esungen Nell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esungen Nell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esungen Nell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esungen Nell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esungen Nell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esungen Nell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esungen Nell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esungen Nell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esungen Nell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esungen Nell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507</Words>
  <Application>Microsoft Macintosh PowerPoint</Application>
  <PresentationFormat>Bildschirmpräsentation (4:3)</PresentationFormat>
  <Paragraphs>184</Paragraphs>
  <Slides>14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2" baseType="lpstr">
      <vt:lpstr>Helvetica Neue</vt:lpstr>
      <vt:lpstr>Helvetica Neue Medium</vt:lpstr>
      <vt:lpstr>ＭＳ Ｐゴシック</vt:lpstr>
      <vt:lpstr>Symbol</vt:lpstr>
      <vt:lpstr>Times New Roman</vt:lpstr>
      <vt:lpstr>Wingdings</vt:lpstr>
      <vt:lpstr>Arial</vt:lpstr>
      <vt:lpstr>Vorträge Kampmann</vt:lpstr>
      <vt:lpstr>Technical System</vt:lpstr>
      <vt:lpstr>Experimental Modeling</vt:lpstr>
      <vt:lpstr>Anwendung: Diesel-Motordatensatz</vt:lpstr>
      <vt:lpstr>B-Pillar Metamodel</vt:lpstr>
      <vt:lpstr>B-Pillar Metamodel Generation</vt:lpstr>
      <vt:lpstr>B-Pillar Metamodel Application</vt:lpstr>
      <vt:lpstr>B-Pillar Metamodel Application Results</vt:lpstr>
      <vt:lpstr>Centrifugal Fan Metamodel</vt:lpstr>
      <vt:lpstr>Centrifugal Fan Geometry Parameter</vt:lpstr>
      <vt:lpstr>Centrifugal Fan Metamodel Generation</vt:lpstr>
      <vt:lpstr>Centrifugal Fan Metamodel Application</vt:lpstr>
      <vt:lpstr>Mass Air Flow (MAF) Prediction</vt:lpstr>
      <vt:lpstr>Mass Air Flow (MAF) Input Selection</vt:lpstr>
      <vt:lpstr>Climate Control</vt:lpstr>
    </vt:vector>
  </TitlesOfParts>
  <Manager/>
  <Company>USI</Company>
  <LinksUpToDate>false</LinksUpToDate>
  <SharedDoc>false</SharedDoc>
  <HyperlinkBase/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MRT-Presentation</dc:title>
  <dc:subject/>
  <dc:creator>GK</dc:creator>
  <cp:keywords/>
  <dc:description/>
  <cp:lastModifiedBy>Microsoft Office-Anwender</cp:lastModifiedBy>
  <cp:revision>4500</cp:revision>
  <cp:lastPrinted>2008-11-18T18:26:54Z</cp:lastPrinted>
  <dcterms:created xsi:type="dcterms:W3CDTF">2010-09-22T06:58:01Z</dcterms:created>
  <dcterms:modified xsi:type="dcterms:W3CDTF">2017-01-09T08:41:19Z</dcterms:modified>
  <cp:category/>
</cp:coreProperties>
</file>